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2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91D7-7352-4263-BD9D-E894ED871C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2D7-0FAF-4626-B01C-DC5FB8057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8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91D7-7352-4263-BD9D-E894ED871C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2D7-0FAF-4626-B01C-DC5FB8057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3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91D7-7352-4263-BD9D-E894ED871C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2D7-0FAF-4626-B01C-DC5FB8057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349147-34D7-4040-AE51-E35C20735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97389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91D7-7352-4263-BD9D-E894ED871C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2D7-0FAF-4626-B01C-DC5FB8057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7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91D7-7352-4263-BD9D-E894ED871C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2D7-0FAF-4626-B01C-DC5FB8057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9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91D7-7352-4263-BD9D-E894ED871C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2D7-0FAF-4626-B01C-DC5FB8057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9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91D7-7352-4263-BD9D-E894ED871C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2D7-0FAF-4626-B01C-DC5FB8057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5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91D7-7352-4263-BD9D-E894ED871C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2D7-0FAF-4626-B01C-DC5FB8057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7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91D7-7352-4263-BD9D-E894ED871C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2D7-0FAF-4626-B01C-DC5FB8057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7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91D7-7352-4263-BD9D-E894ED871C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2D7-0FAF-4626-B01C-DC5FB8057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6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91D7-7352-4263-BD9D-E894ED871C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2D7-0FAF-4626-B01C-DC5FB8057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5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791D7-7352-4263-BD9D-E894ED871C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C12D7-0FAF-4626-B01C-DC5FB8057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7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1.png"/><Relationship Id="rId7" Type="http://schemas.openxmlformats.org/officeDocument/2006/relationships/image" Target="../media/image23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7.xml"/><Relationship Id="rId7" Type="http://schemas.openxmlformats.org/officeDocument/2006/relationships/image" Target="../media/image45.png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4.png"/><Relationship Id="rId11" Type="http://schemas.openxmlformats.org/officeDocument/2006/relationships/image" Target="../media/image8.gif"/><Relationship Id="rId5" Type="http://schemas.openxmlformats.org/officeDocument/2006/relationships/image" Target="../media/image43.png"/><Relationship Id="rId10" Type="http://schemas.openxmlformats.org/officeDocument/2006/relationships/image" Target="../media/image2.png"/><Relationship Id="rId4" Type="http://schemas.openxmlformats.org/officeDocument/2006/relationships/image" Target="../media/image39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6.gif"/><Relationship Id="rId5" Type="http://schemas.openxmlformats.org/officeDocument/2006/relationships/image" Target="../media/image4.gif"/><Relationship Id="rId4" Type="http://schemas.openxmlformats.org/officeDocument/2006/relationships/image" Target="../media/image37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57.png"/><Relationship Id="rId7" Type="http://schemas.openxmlformats.org/officeDocument/2006/relationships/image" Target="../media/image6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63.gif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Documents\My%20Music\Sample%20Music\Beethoven's%20Symphony%20No.%209%20(Scherzo).wma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emf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3.jpeg"/><Relationship Id="rId11" Type="http://schemas.openxmlformats.org/officeDocument/2006/relationships/image" Target="../media/image18.emf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icture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143000" y="1447800"/>
            <a:ext cx="6705600" cy="2743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647726"/>
              </a:avLst>
            </a:prstTxWarp>
          </a:bodyPr>
          <a:lstStyle/>
          <a:p>
            <a:pPr algn="ctr"/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WELCOME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1143000" y="3810000"/>
            <a:ext cx="6858000" cy="2362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i="1" dirty="0">
                <a:solidFill>
                  <a:srgbClr val="CC0000"/>
                </a:solidFill>
                <a:latin typeface="Times New Roman" pitchFamily="18" charset="0"/>
              </a:rPr>
              <a:t>Teacher: </a:t>
            </a:r>
            <a:r>
              <a:rPr lang="vi-VN" altLang="en-US" sz="3600" i="1" dirty="0" smtClean="0">
                <a:solidFill>
                  <a:srgbClr val="CC0000"/>
                </a:solidFill>
                <a:latin typeface="Times New Roman" pitchFamily="18" charset="0"/>
              </a:rPr>
              <a:t>Dang Quang Vinh</a:t>
            </a:r>
            <a:endParaRPr lang="en-US" altLang="en-US" sz="36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6152" name="j02113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himbayththzPGeAIkAV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905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1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143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sun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2438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images_1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3657600"/>
            <a:ext cx="15906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49633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5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audio>
          </p:childTnLst>
        </p:cTn>
      </p:par>
    </p:tnLst>
    <p:bldLst>
      <p:bldP spid="61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057400" y="228600"/>
            <a:ext cx="518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UNIT 10: RECYCLING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LESSON: LANGUAGE FOCUS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1346200"/>
            <a:ext cx="865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4000"/>
              <a:t>1. </a:t>
            </a:r>
            <a:r>
              <a:rPr lang="en-US" altLang="en-US" sz="3600" b="1" u="sng"/>
              <a:t>Passive form in the present simple 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28600" y="2057400"/>
            <a:ext cx="2698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F3300"/>
                </a:solidFill>
              </a:rPr>
              <a:t>* </a:t>
            </a:r>
            <a:r>
              <a:rPr lang="en-US" altLang="en-US" sz="3200" b="1" u="sng">
                <a:solidFill>
                  <a:srgbClr val="FF3300"/>
                </a:solidFill>
              </a:rPr>
              <a:t>New words: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81000" y="2743200"/>
            <a:ext cx="3995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6000"/>
              <a:t>- </a:t>
            </a:r>
            <a:r>
              <a:rPr lang="en-US" altLang="en-US" sz="6000">
                <a:solidFill>
                  <a:srgbClr val="0000CC"/>
                </a:solidFill>
              </a:rPr>
              <a:t>liquid (n):</a:t>
            </a:r>
            <a:r>
              <a:rPr lang="en-US" altLang="en-US" sz="6000"/>
              <a:t>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19600" y="2743200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6000"/>
              <a:t>Chất lỏng </a:t>
            </a:r>
          </a:p>
        </p:txBody>
      </p:sp>
      <p:pic>
        <p:nvPicPr>
          <p:cNvPr id="7201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3048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2133600" y="4648200"/>
            <a:ext cx="412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3600" b="1" i="1"/>
              <a:t>(Water is a </a:t>
            </a:r>
            <a:r>
              <a:rPr lang="en-US" altLang="en-US" sz="3600" b="1" i="1">
                <a:solidFill>
                  <a:srgbClr val="0000CC"/>
                </a:solidFill>
              </a:rPr>
              <a:t>liquid</a:t>
            </a:r>
            <a:r>
              <a:rPr lang="en-US" altLang="en-US" sz="3600" b="1" i="1"/>
              <a:t>.)</a:t>
            </a:r>
            <a:endParaRPr lang="en-US" altLang="en-US" sz="3600" b="1" i="1" u="sng"/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152400" y="4953000"/>
            <a:ext cx="1752600" cy="1752600"/>
          </a:xfrm>
          <a:custGeom>
            <a:avLst/>
            <a:gdLst>
              <a:gd name="T0" fmla="*/ 60 w 120"/>
              <a:gd name="T1" fmla="*/ 0 h 161"/>
              <a:gd name="T2" fmla="*/ 56 w 120"/>
              <a:gd name="T3" fmla="*/ 98 h 161"/>
              <a:gd name="T4" fmla="*/ 79 w 120"/>
              <a:gd name="T5" fmla="*/ 4 h 161"/>
              <a:gd name="T6" fmla="*/ 52 w 120"/>
              <a:gd name="T7" fmla="*/ 96 h 161"/>
              <a:gd name="T8" fmla="*/ 95 w 120"/>
              <a:gd name="T9" fmla="*/ 15 h 161"/>
              <a:gd name="T10" fmla="*/ 49 w 120"/>
              <a:gd name="T11" fmla="*/ 92 h 161"/>
              <a:gd name="T12" fmla="*/ 109 w 120"/>
              <a:gd name="T13" fmla="*/ 33 h 161"/>
              <a:gd name="T14" fmla="*/ 47 w 120"/>
              <a:gd name="T15" fmla="*/ 87 h 161"/>
              <a:gd name="T16" fmla="*/ 117 w 120"/>
              <a:gd name="T17" fmla="*/ 55 h 161"/>
              <a:gd name="T18" fmla="*/ 46 w 120"/>
              <a:gd name="T19" fmla="*/ 81 h 161"/>
              <a:gd name="T20" fmla="*/ 120 w 120"/>
              <a:gd name="T21" fmla="*/ 80 h 161"/>
              <a:gd name="T22" fmla="*/ 47 w 120"/>
              <a:gd name="T23" fmla="*/ 75 h 161"/>
              <a:gd name="T24" fmla="*/ 117 w 120"/>
              <a:gd name="T25" fmla="*/ 105 h 161"/>
              <a:gd name="T26" fmla="*/ 49 w 120"/>
              <a:gd name="T27" fmla="*/ 70 h 161"/>
              <a:gd name="T28" fmla="*/ 109 w 120"/>
              <a:gd name="T29" fmla="*/ 128 h 161"/>
              <a:gd name="T30" fmla="*/ 52 w 120"/>
              <a:gd name="T31" fmla="*/ 66 h 161"/>
              <a:gd name="T32" fmla="*/ 95 w 120"/>
              <a:gd name="T33" fmla="*/ 145 h 161"/>
              <a:gd name="T34" fmla="*/ 55 w 120"/>
              <a:gd name="T35" fmla="*/ 63 h 161"/>
              <a:gd name="T36" fmla="*/ 79 w 120"/>
              <a:gd name="T37" fmla="*/ 157 h 161"/>
              <a:gd name="T38" fmla="*/ 60 w 120"/>
              <a:gd name="T39" fmla="*/ 62 h 161"/>
              <a:gd name="T40" fmla="*/ 60 w 120"/>
              <a:gd name="T41" fmla="*/ 161 h 161"/>
              <a:gd name="T42" fmla="*/ 64 w 120"/>
              <a:gd name="T43" fmla="*/ 62 h 161"/>
              <a:gd name="T44" fmla="*/ 41 w 120"/>
              <a:gd name="T45" fmla="*/ 157 h 161"/>
              <a:gd name="T46" fmla="*/ 68 w 120"/>
              <a:gd name="T47" fmla="*/ 65 h 161"/>
              <a:gd name="T48" fmla="*/ 25 w 120"/>
              <a:gd name="T49" fmla="*/ 145 h 161"/>
              <a:gd name="T50" fmla="*/ 71 w 120"/>
              <a:gd name="T51" fmla="*/ 69 h 161"/>
              <a:gd name="T52" fmla="*/ 11 w 120"/>
              <a:gd name="T53" fmla="*/ 128 h 161"/>
              <a:gd name="T54" fmla="*/ 73 w 120"/>
              <a:gd name="T55" fmla="*/ 74 h 161"/>
              <a:gd name="T56" fmla="*/ 3 w 120"/>
              <a:gd name="T57" fmla="*/ 105 h 161"/>
              <a:gd name="T58" fmla="*/ 74 w 120"/>
              <a:gd name="T59" fmla="*/ 80 h 161"/>
              <a:gd name="T60" fmla="*/ 0 w 120"/>
              <a:gd name="T61" fmla="*/ 80 h 161"/>
              <a:gd name="T62" fmla="*/ 73 w 120"/>
              <a:gd name="T63" fmla="*/ 86 h 161"/>
              <a:gd name="T64" fmla="*/ 3 w 120"/>
              <a:gd name="T65" fmla="*/ 55 h 161"/>
              <a:gd name="T66" fmla="*/ 72 w 120"/>
              <a:gd name="T67" fmla="*/ 91 h 161"/>
              <a:gd name="T68" fmla="*/ 11 w 120"/>
              <a:gd name="T69" fmla="*/ 33 h 161"/>
              <a:gd name="T70" fmla="*/ 69 w 120"/>
              <a:gd name="T71" fmla="*/ 95 h 161"/>
              <a:gd name="T72" fmla="*/ 25 w 120"/>
              <a:gd name="T73" fmla="*/ 15 h 161"/>
              <a:gd name="T74" fmla="*/ 65 w 120"/>
              <a:gd name="T75" fmla="*/ 98 h 161"/>
              <a:gd name="T76" fmla="*/ 41 w 120"/>
              <a:gd name="T77" fmla="*/ 4 h 161"/>
              <a:gd name="T78" fmla="*/ 60 w 120"/>
              <a:gd name="T79" fmla="*/ 99 h 161"/>
              <a:gd name="T80" fmla="*/ 60 w 120"/>
              <a:gd name="T81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0" h="161">
                <a:moveTo>
                  <a:pt x="60" y="0"/>
                </a:moveTo>
                <a:lnTo>
                  <a:pt x="56" y="98"/>
                </a:lnTo>
                <a:lnTo>
                  <a:pt x="79" y="4"/>
                </a:lnTo>
                <a:lnTo>
                  <a:pt x="52" y="96"/>
                </a:lnTo>
                <a:lnTo>
                  <a:pt x="95" y="15"/>
                </a:lnTo>
                <a:lnTo>
                  <a:pt x="49" y="92"/>
                </a:lnTo>
                <a:lnTo>
                  <a:pt x="109" y="33"/>
                </a:lnTo>
                <a:lnTo>
                  <a:pt x="47" y="87"/>
                </a:lnTo>
                <a:lnTo>
                  <a:pt x="117" y="55"/>
                </a:lnTo>
                <a:lnTo>
                  <a:pt x="46" y="81"/>
                </a:lnTo>
                <a:lnTo>
                  <a:pt x="120" y="80"/>
                </a:lnTo>
                <a:lnTo>
                  <a:pt x="47" y="75"/>
                </a:lnTo>
                <a:lnTo>
                  <a:pt x="117" y="105"/>
                </a:lnTo>
                <a:lnTo>
                  <a:pt x="49" y="70"/>
                </a:lnTo>
                <a:lnTo>
                  <a:pt x="109" y="128"/>
                </a:lnTo>
                <a:lnTo>
                  <a:pt x="52" y="66"/>
                </a:lnTo>
                <a:lnTo>
                  <a:pt x="95" y="145"/>
                </a:lnTo>
                <a:lnTo>
                  <a:pt x="55" y="63"/>
                </a:lnTo>
                <a:lnTo>
                  <a:pt x="79" y="157"/>
                </a:lnTo>
                <a:lnTo>
                  <a:pt x="60" y="62"/>
                </a:lnTo>
                <a:lnTo>
                  <a:pt x="60" y="161"/>
                </a:lnTo>
                <a:lnTo>
                  <a:pt x="64" y="62"/>
                </a:lnTo>
                <a:lnTo>
                  <a:pt x="41" y="157"/>
                </a:lnTo>
                <a:lnTo>
                  <a:pt x="68" y="65"/>
                </a:lnTo>
                <a:lnTo>
                  <a:pt x="25" y="145"/>
                </a:lnTo>
                <a:lnTo>
                  <a:pt x="71" y="69"/>
                </a:lnTo>
                <a:lnTo>
                  <a:pt x="11" y="128"/>
                </a:lnTo>
                <a:lnTo>
                  <a:pt x="73" y="74"/>
                </a:lnTo>
                <a:lnTo>
                  <a:pt x="3" y="105"/>
                </a:lnTo>
                <a:lnTo>
                  <a:pt x="74" y="80"/>
                </a:lnTo>
                <a:lnTo>
                  <a:pt x="0" y="80"/>
                </a:lnTo>
                <a:lnTo>
                  <a:pt x="73" y="86"/>
                </a:lnTo>
                <a:lnTo>
                  <a:pt x="3" y="55"/>
                </a:lnTo>
                <a:lnTo>
                  <a:pt x="72" y="91"/>
                </a:lnTo>
                <a:lnTo>
                  <a:pt x="11" y="33"/>
                </a:lnTo>
                <a:lnTo>
                  <a:pt x="69" y="95"/>
                </a:lnTo>
                <a:lnTo>
                  <a:pt x="25" y="15"/>
                </a:lnTo>
                <a:lnTo>
                  <a:pt x="65" y="98"/>
                </a:lnTo>
                <a:lnTo>
                  <a:pt x="41" y="4"/>
                </a:lnTo>
                <a:lnTo>
                  <a:pt x="60" y="99"/>
                </a:lnTo>
                <a:lnTo>
                  <a:pt x="60" y="0"/>
                </a:lnTo>
                <a:close/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87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  <p:bldP spid="2057" grpId="0"/>
      <p:bldP spid="9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096000"/>
            <a:ext cx="762000" cy="762000"/>
          </a:xfrm>
          <a:prstGeom prst="actionButtonHom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03" name="Picture 3" descr="sa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38200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sa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838200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sa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1371600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sa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19600"/>
            <a:ext cx="838200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4267200"/>
            <a:ext cx="3352800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057400" y="228600"/>
            <a:ext cx="518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UNIT 10: RECYCLING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LESSON: LANGUAGE FOCUS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1346200"/>
            <a:ext cx="865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4000"/>
              <a:t>1. </a:t>
            </a:r>
            <a:r>
              <a:rPr lang="en-US" altLang="en-US" sz="3600" b="1" u="sng"/>
              <a:t>Passive form in the present simple 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28600" y="2209800"/>
            <a:ext cx="2698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F3300"/>
                </a:solidFill>
              </a:rPr>
              <a:t>* </a:t>
            </a:r>
            <a:r>
              <a:rPr lang="en-US" altLang="en-US" sz="3200" b="1" u="sng">
                <a:solidFill>
                  <a:srgbClr val="FF3300"/>
                </a:solidFill>
              </a:rPr>
              <a:t>New words: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52400" y="3200400"/>
            <a:ext cx="6773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4400"/>
              <a:t>- </a:t>
            </a:r>
            <a:r>
              <a:rPr lang="en-US" altLang="en-US" sz="4400">
                <a:solidFill>
                  <a:srgbClr val="FF3300"/>
                </a:solidFill>
              </a:rPr>
              <a:t>blow</a:t>
            </a:r>
            <a:r>
              <a:rPr lang="en-US" altLang="en-US" sz="4400"/>
              <a:t> – </a:t>
            </a:r>
            <a:r>
              <a:rPr lang="en-US" altLang="en-US" sz="4400">
                <a:solidFill>
                  <a:srgbClr val="6600FF"/>
                </a:solidFill>
              </a:rPr>
              <a:t>blew</a:t>
            </a:r>
            <a:r>
              <a:rPr lang="en-US" altLang="en-US" sz="4400"/>
              <a:t> – </a:t>
            </a:r>
            <a:r>
              <a:rPr lang="en-US" altLang="en-US" sz="4400">
                <a:solidFill>
                  <a:srgbClr val="0000CC"/>
                </a:solidFill>
              </a:rPr>
              <a:t>blown</a:t>
            </a:r>
            <a:r>
              <a:rPr lang="en-US" altLang="en-US" sz="4400"/>
              <a:t> (v):</a:t>
            </a:r>
            <a:r>
              <a:rPr lang="en-US" altLang="en-US" sz="4000"/>
              <a:t>  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010400" y="3276600"/>
            <a:ext cx="1085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4400"/>
              <a:t>thổi</a:t>
            </a:r>
            <a:endParaRPr lang="en-US" altLang="en-US" sz="4000"/>
          </a:p>
        </p:txBody>
      </p:sp>
      <p:pic>
        <p:nvPicPr>
          <p:cNvPr id="25614" name="Picture 14" descr="flut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2362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15" descr="FLOWERS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838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16" descr="FLOWERS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15000"/>
            <a:ext cx="8810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53090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cture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057400" y="533400"/>
            <a:ext cx="518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UNIT 10: RECYCLING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LESSON: LANGUAGE FOCUS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" y="1600200"/>
            <a:ext cx="861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4000"/>
              <a:t>1. </a:t>
            </a:r>
            <a:r>
              <a:rPr lang="en-US" altLang="en-US" sz="3600" b="1" u="sng"/>
              <a:t>Passive form in the present simple: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62000" y="2362200"/>
            <a:ext cx="2698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F3300"/>
                </a:solidFill>
              </a:rPr>
              <a:t>* </a:t>
            </a:r>
            <a:r>
              <a:rPr lang="en-US" altLang="en-US" sz="3200" b="1" u="sng">
                <a:solidFill>
                  <a:srgbClr val="FF3300"/>
                </a:solidFill>
              </a:rPr>
              <a:t>New words: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33400" y="3048000"/>
            <a:ext cx="441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5400"/>
              <a:t>- </a:t>
            </a:r>
            <a:r>
              <a:rPr lang="en-US" altLang="en-US" sz="5400">
                <a:solidFill>
                  <a:srgbClr val="006600"/>
                </a:solidFill>
                <a:latin typeface="Times New Roman" pitchFamily="18" charset="0"/>
              </a:rPr>
              <a:t>detergent(n):</a:t>
            </a:r>
            <a:r>
              <a:rPr lang="en-US" altLang="en-US" sz="4800"/>
              <a:t>  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029200" y="304800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4400">
                <a:latin typeface="Times New Roman" pitchFamily="18" charset="0"/>
              </a:rPr>
              <a:t>chất để tẩy rửa</a:t>
            </a:r>
          </a:p>
        </p:txBody>
      </p:sp>
      <p:pic>
        <p:nvPicPr>
          <p:cNvPr id="8197" name="Picture 5" descr="http://www.vatgia.com/pictures_fullsize/pao12503084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62000" y="4495800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4000">
                <a:latin typeface="Times New Roman" pitchFamily="18" charset="0"/>
              </a:rPr>
              <a:t>(This is a </a:t>
            </a:r>
            <a:r>
              <a:rPr lang="en-US" altLang="en-US" sz="4000" i="1">
                <a:solidFill>
                  <a:srgbClr val="006600"/>
                </a:solidFill>
                <a:latin typeface="Times New Roman" pitchFamily="18" charset="0"/>
              </a:rPr>
              <a:t>detergent</a:t>
            </a:r>
            <a:r>
              <a:rPr lang="en-US" altLang="en-US" sz="4000">
                <a:latin typeface="Times New Roman" pitchFamily="18" charset="0"/>
              </a:rPr>
              <a:t> liquid)</a:t>
            </a:r>
            <a:r>
              <a:rPr lang="en-US" altLang="en-US" sz="3600"/>
              <a:t>  </a:t>
            </a:r>
          </a:p>
        </p:txBody>
      </p:sp>
      <p:pic>
        <p:nvPicPr>
          <p:cNvPr id="27658" name="Picture 10" descr="partly_sunny_s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96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9183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62000" y="2743200"/>
            <a:ext cx="25098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6600"/>
              <a:t>- </a:t>
            </a:r>
            <a:r>
              <a:rPr lang="en-US" altLang="en-US" sz="4800">
                <a:solidFill>
                  <a:srgbClr val="0000CC"/>
                </a:solidFill>
                <a:latin typeface="Times New Roman" pitchFamily="18" charset="0"/>
              </a:rPr>
              <a:t>dip</a:t>
            </a:r>
            <a:r>
              <a:rPr lang="en-US" altLang="en-US" sz="4800">
                <a:latin typeface="Times New Roman" pitchFamily="18" charset="0"/>
              </a:rPr>
              <a:t> </a:t>
            </a:r>
            <a:r>
              <a:rPr lang="en-US" altLang="en-US" sz="4800">
                <a:solidFill>
                  <a:srgbClr val="0000CC"/>
                </a:solidFill>
                <a:latin typeface="Times New Roman" pitchFamily="18" charset="0"/>
              </a:rPr>
              <a:t>(v):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057400" y="533400"/>
            <a:ext cx="518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UNIT 10: RECYCLING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LESSON: LANGUAGE FOCUS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" y="1600200"/>
            <a:ext cx="861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4000">
                <a:latin typeface="Times New Roman" pitchFamily="18" charset="0"/>
              </a:rPr>
              <a:t>1. </a:t>
            </a:r>
            <a:r>
              <a:rPr lang="en-US" altLang="en-US" sz="3600" b="1" u="sng">
                <a:latin typeface="Times New Roman" pitchFamily="18" charset="0"/>
              </a:rPr>
              <a:t>Passive form in the present simple: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62000" y="2362200"/>
            <a:ext cx="2517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* </a:t>
            </a:r>
            <a:r>
              <a:rPr lang="en-US" altLang="en-US" sz="3200" b="1" u="sng">
                <a:solidFill>
                  <a:srgbClr val="FF3300"/>
                </a:solidFill>
                <a:latin typeface="Times New Roman" pitchFamily="18" charset="0"/>
              </a:rPr>
              <a:t>New words: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352800" y="2971800"/>
            <a:ext cx="1708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4800">
                <a:latin typeface="Times New Roman" pitchFamily="18" charset="0"/>
              </a:rPr>
              <a:t>nhúng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259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752600"/>
            <a:ext cx="83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dandelions_butterfly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433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6111 C -0.00277 -0.05903 -0.02257 -0.06111 -0.04201 -0.0581 C -0.046 -0.05741 -0.05277 -0.04653 -0.05625 -0.04329 C -0.05989 -0.03634 -0.06423 -0.02778 -0.0684 -0.02199 C -0.07517 -0.01296 -0.06961 -0.0243 -0.07465 -0.01551 C -0.07951 -0.00717 -0.08368 0.00139 -0.08889 0.00926 C -0.09062 0.01505 -0.09757 0.02408 -0.09757 0.02431 C -0.09913 0.03033 -0.10052 0.0331 -0.10486 0.03704 C -0.10746 0.04653 -0.10434 0.0375 -0.10972 0.04676 C -0.11145 0.04977 -0.11458 0.05671 -0.11458 0.05695 C -0.11597 0.0625 -0.11823 0.06482 -0.12066 0.06968 C -0.12291 0.0794 -0.11996 0.07037 -0.12552 0.07801 C -0.12656 0.0794 -0.12673 0.08125 -0.12795 0.0831 C -0.12847 0.08403 -0.12968 0.08495 -0.13038 0.08611 C -0.13194 0.09283 -0.13593 0.09792 -0.13889 0.10417 C -0.14045 0.11088 -0.14375 0.11597 -0.146 0.12222 C -0.14948 0.13125 -0.14895 0.14236 -0.15451 0.14977 C -0.15659 0.1588 -0.16163 0.16505 -0.16562 0.17245 C -0.16632 0.17431 -0.16632 0.17593 -0.16666 0.17755 C -0.16875 0.18218 -0.17187 0.19005 -0.175 0.19421 " pathEditMode="relative" rAng="0" ptsTypes="fffffffffffffffffffA">
                                      <p:cBhvr>
                                        <p:cTn id="3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a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3200"/>
            <a:ext cx="2514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057400" y="0"/>
            <a:ext cx="518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UNIT 10: RECYCLING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LESSON: LANGUAGE FOCUS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" y="1066800"/>
            <a:ext cx="861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4000">
                <a:latin typeface="Times New Roman" pitchFamily="18" charset="0"/>
              </a:rPr>
              <a:t>1. </a:t>
            </a:r>
            <a:r>
              <a:rPr lang="en-US" altLang="en-US" sz="3600" b="1" u="sng">
                <a:latin typeface="Times New Roman" pitchFamily="18" charset="0"/>
              </a:rPr>
              <a:t>Passive form in the present simple: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62000" y="1828800"/>
            <a:ext cx="2517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* </a:t>
            </a:r>
            <a:r>
              <a:rPr lang="en-US" altLang="en-US" sz="3200" b="1" u="sng">
                <a:solidFill>
                  <a:srgbClr val="FF3300"/>
                </a:solidFill>
                <a:latin typeface="Times New Roman" pitchFamily="18" charset="0"/>
              </a:rPr>
              <a:t>New words: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62000" y="2362200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</a:rPr>
              <a:t>Matching: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213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52600"/>
            <a:ext cx="914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www.vatgia.com/pictures_fullsize/pao125030849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205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006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3810000" y="3048000"/>
            <a:ext cx="1371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60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altLang="en-US" sz="360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altLang="en-US" sz="3600">
                <a:solidFill>
                  <a:srgbClr val="800000"/>
                </a:solidFill>
                <a:latin typeface="Times New Roman" pitchFamily="18" charset="0"/>
              </a:rPr>
              <a:t>Detergent</a:t>
            </a:r>
          </a:p>
          <a:p>
            <a:pPr algn="ctr"/>
            <a:endParaRPr lang="en-US" altLang="en-US" sz="3600">
              <a:solidFill>
                <a:srgbClr val="800000"/>
              </a:solidFill>
              <a:latin typeface="Times New Roman" pitchFamily="18" charset="0"/>
            </a:endParaRPr>
          </a:p>
          <a:p>
            <a:pPr algn="ctr"/>
            <a:r>
              <a:rPr lang="en-US" altLang="en-US" sz="3600">
                <a:solidFill>
                  <a:srgbClr val="800000"/>
                </a:solidFill>
                <a:latin typeface="Times New Roman" pitchFamily="18" charset="0"/>
              </a:rPr>
              <a:t>Liquid</a:t>
            </a:r>
          </a:p>
          <a:p>
            <a:pPr algn="ctr"/>
            <a:endParaRPr lang="en-US" altLang="en-US" sz="3600">
              <a:solidFill>
                <a:srgbClr val="800000"/>
              </a:solidFill>
              <a:latin typeface="Times New Roman" pitchFamily="18" charset="0"/>
            </a:endParaRPr>
          </a:p>
          <a:p>
            <a:pPr algn="ctr"/>
            <a:r>
              <a:rPr lang="en-US" altLang="en-US" sz="3600">
                <a:solidFill>
                  <a:srgbClr val="800000"/>
                </a:solidFill>
                <a:latin typeface="Times New Roman" pitchFamily="18" charset="0"/>
              </a:rPr>
              <a:t>Blow</a:t>
            </a:r>
          </a:p>
          <a:p>
            <a:pPr algn="ctr"/>
            <a:endParaRPr lang="en-US" altLang="en-US" sz="3600">
              <a:solidFill>
                <a:srgbClr val="800000"/>
              </a:solidFill>
              <a:latin typeface="Times New Roman" pitchFamily="18" charset="0"/>
            </a:endParaRPr>
          </a:p>
          <a:p>
            <a:pPr algn="ctr"/>
            <a:r>
              <a:rPr lang="en-US" altLang="en-US" sz="3600">
                <a:solidFill>
                  <a:srgbClr val="800000"/>
                </a:solidFill>
                <a:latin typeface="Times New Roman" pitchFamily="18" charset="0"/>
              </a:rPr>
              <a:t>Dip</a:t>
            </a:r>
          </a:p>
          <a:p>
            <a:pPr algn="ctr"/>
            <a:endParaRPr lang="en-US" altLang="en-US" sz="3600">
              <a:solidFill>
                <a:srgbClr val="800000"/>
              </a:solidFill>
              <a:latin typeface="Times New Roman" pitchFamily="18" charset="0"/>
            </a:endParaRPr>
          </a:p>
          <a:p>
            <a:pPr algn="ctr"/>
            <a:endParaRPr lang="en-US" altLang="en-US" sz="3600">
              <a:latin typeface="Times New Roman" pitchFamily="18" charset="0"/>
            </a:endParaRPr>
          </a:p>
          <a:p>
            <a:pPr algn="ctr"/>
            <a:endParaRPr lang="en-US" altLang="en-US" sz="3600">
              <a:latin typeface="Times New Roman" pitchFamily="18" charset="0"/>
            </a:endParaRPr>
          </a:p>
          <a:p>
            <a:pPr algn="ctr"/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2514600" y="3048000"/>
            <a:ext cx="1143000" cy="2743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 flipV="1">
            <a:off x="2438400" y="3657600"/>
            <a:ext cx="160020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4724400" y="4114800"/>
            <a:ext cx="1828800" cy="1752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5105400" y="4038600"/>
            <a:ext cx="1447800" cy="1676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85" name="Picture 17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91200"/>
            <a:ext cx="914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314_mouserunni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2438" y="5867400"/>
            <a:ext cx="102076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77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80" grpId="0"/>
      <p:bldP spid="32781" grpId="0" animBg="1"/>
      <p:bldP spid="32782" grpId="0" animBg="1"/>
      <p:bldP spid="32783" grpId="0" animBg="1"/>
      <p:bldP spid="327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057400" y="152400"/>
            <a:ext cx="518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UNIT 10: RECYCLING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LESSON: LANGUAGE FOCUS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3400" y="1066800"/>
            <a:ext cx="861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4000">
                <a:latin typeface="Times New Roman" pitchFamily="18" charset="0"/>
              </a:rPr>
              <a:t>1. </a:t>
            </a:r>
            <a:r>
              <a:rPr lang="en-US" altLang="en-US" sz="3600" b="1" u="sng">
                <a:latin typeface="Times New Roman" pitchFamily="18" charset="0"/>
              </a:rPr>
              <a:t>Passive form in the present simple: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62000" y="1676400"/>
            <a:ext cx="2517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* </a:t>
            </a:r>
            <a:r>
              <a:rPr lang="en-US" altLang="en-US" sz="3200" b="1" u="sng">
                <a:solidFill>
                  <a:srgbClr val="FF3300"/>
                </a:solidFill>
                <a:latin typeface="Times New Roman" pitchFamily="18" charset="0"/>
              </a:rPr>
              <a:t>New words: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85800" y="2057400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</a:rPr>
              <a:t>Matching: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762000" y="274320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</a:rPr>
              <a:t>Grammar structure:</a:t>
            </a:r>
          </a:p>
        </p:txBody>
      </p:sp>
      <p:pic>
        <p:nvPicPr>
          <p:cNvPr id="35847" name="Picture 7" descr="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19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was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5701">
            <a:off x="46038" y="4754562"/>
            <a:ext cx="1030288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dais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1222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57200" y="3276600"/>
            <a:ext cx="129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ACTIVE:</a:t>
            </a:r>
          </a:p>
        </p:txBody>
      </p:sp>
      <p:pic>
        <p:nvPicPr>
          <p:cNvPr id="35851" name="Picture 11" descr="rooster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12192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314_mouserunni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14600"/>
            <a:ext cx="1524000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1752600" y="3276600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CC0000"/>
                </a:solidFill>
                <a:latin typeface="Times New Roman" pitchFamily="18" charset="0"/>
              </a:rPr>
              <a:t>The mouse</a:t>
            </a:r>
            <a:r>
              <a:rPr lang="en-US" altLang="en-US" sz="2800" dirty="0">
                <a:solidFill>
                  <a:srgbClr val="008000"/>
                </a:solidFill>
                <a:latin typeface="Times New Roman" pitchFamily="18" charset="0"/>
              </a:rPr>
              <a:t> chases </a:t>
            </a:r>
            <a:r>
              <a:rPr lang="en-US" altLang="en-US" sz="2800" dirty="0">
                <a:solidFill>
                  <a:srgbClr val="663300"/>
                </a:solidFill>
                <a:latin typeface="Times New Roman" pitchFamily="18" charset="0"/>
              </a:rPr>
              <a:t>the chicken</a:t>
            </a:r>
            <a:r>
              <a:rPr lang="en-US" altLang="en-US" sz="2800" dirty="0">
                <a:solidFill>
                  <a:srgbClr val="008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609600" y="4876800"/>
            <a:ext cx="121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u="sng">
                <a:solidFill>
                  <a:srgbClr val="663300"/>
                </a:solidFill>
                <a:latin typeface="Times New Roman" pitchFamily="18" charset="0"/>
              </a:rPr>
              <a:t>PASSIVE:</a:t>
            </a: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1905000" y="3733800"/>
            <a:ext cx="1295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3505200" y="3733800"/>
            <a:ext cx="838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4572000" y="3733800"/>
            <a:ext cx="14478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1981200" y="5257800"/>
            <a:ext cx="16002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3810000" y="5257800"/>
            <a:ext cx="12954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5791200" y="5257800"/>
            <a:ext cx="1371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4876800" y="3810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6633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3581400" y="3810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2133600" y="3810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CC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2362200" y="533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6633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6096000" y="533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CC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3886200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BE + P.P</a:t>
            </a:r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2590800" y="4191000"/>
            <a:ext cx="3733800" cy="685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 flipH="1">
            <a:off x="2971800" y="4191000"/>
            <a:ext cx="2057400" cy="685800"/>
          </a:xfrm>
          <a:prstGeom prst="line">
            <a:avLst/>
          </a:prstGeom>
          <a:noFill/>
          <a:ln w="19050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>
            <a:off x="3886200" y="4267200"/>
            <a:ext cx="381000" cy="6096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334000" y="4953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0033CC"/>
                </a:solidFill>
                <a:latin typeface="Times New Roman" pitchFamily="18" charset="0"/>
              </a:rPr>
              <a:t>by</a:t>
            </a: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1981200" y="4876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800000"/>
                </a:solidFill>
                <a:latin typeface="Times New Roman" pitchFamily="18" charset="0"/>
              </a:rPr>
              <a:t>The chicken</a:t>
            </a: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3657600" y="49530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008000"/>
                </a:solidFill>
                <a:latin typeface="Times New Roman" pitchFamily="18" charset="0"/>
              </a:rPr>
              <a:t>is chased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638800" y="4876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CC0000"/>
                </a:solidFill>
                <a:latin typeface="Times New Roman" pitchFamily="18" charset="0"/>
              </a:rPr>
              <a:t>the mouse.</a:t>
            </a:r>
          </a:p>
        </p:txBody>
      </p:sp>
    </p:spTree>
    <p:extLst>
      <p:ext uri="{BB962C8B-B14F-4D97-AF65-F5344CB8AC3E}">
        <p14:creationId xmlns:p14="http://schemas.microsoft.com/office/powerpoint/2010/main" val="38304490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70" decel="1000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770" decel="100000"/>
                                        <p:tgtEl>
                                          <p:spTgt spid="35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7" dur="77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9" dur="77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50" grpId="0"/>
      <p:bldP spid="35853" grpId="0"/>
      <p:bldP spid="35855" grpId="0"/>
      <p:bldP spid="35857" grpId="0" animBg="1"/>
      <p:bldP spid="35858" grpId="0" animBg="1"/>
      <p:bldP spid="35859" grpId="0" animBg="1"/>
      <p:bldP spid="35860" grpId="0" animBg="1"/>
      <p:bldP spid="35861" grpId="0" animBg="1"/>
      <p:bldP spid="35862" grpId="0" animBg="1"/>
      <p:bldP spid="35863" grpId="0"/>
      <p:bldP spid="35864" grpId="0"/>
      <p:bldP spid="35865" grpId="0"/>
      <p:bldP spid="35866" grpId="0"/>
      <p:bldP spid="35867" grpId="0"/>
      <p:bldP spid="35868" grpId="0"/>
      <p:bldP spid="35869" grpId="0" animBg="1"/>
      <p:bldP spid="35870" grpId="0" animBg="1"/>
      <p:bldP spid="35871" grpId="0" animBg="1"/>
      <p:bldP spid="35873" grpId="0"/>
      <p:bldP spid="35874" grpId="0"/>
      <p:bldP spid="35875" grpId="0"/>
      <p:bldP spid="358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057400" y="-152400"/>
            <a:ext cx="518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UNIT 10: RECYCLING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LESSON: LANGUAGE FOCUS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3400" y="762000"/>
            <a:ext cx="861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4000">
                <a:latin typeface="Times New Roman" pitchFamily="18" charset="0"/>
              </a:rPr>
              <a:t>1. </a:t>
            </a:r>
            <a:r>
              <a:rPr lang="en-US" altLang="en-US" sz="3600" b="1" u="sng">
                <a:latin typeface="Times New Roman" pitchFamily="18" charset="0"/>
              </a:rPr>
              <a:t>Passive form in the present simple: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62000" y="1371600"/>
            <a:ext cx="2517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* </a:t>
            </a:r>
            <a:r>
              <a:rPr lang="en-US" altLang="en-US" sz="3200" b="1" u="sng">
                <a:solidFill>
                  <a:srgbClr val="FF3300"/>
                </a:solidFill>
                <a:latin typeface="Times New Roman" pitchFamily="18" charset="0"/>
              </a:rPr>
              <a:t>New words: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85800" y="1752600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</a:rPr>
              <a:t>Matching: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838200" y="2362200"/>
            <a:ext cx="381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</a:rPr>
              <a:t>Grammar structure: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33400" y="2971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* </a:t>
            </a:r>
            <a:r>
              <a:rPr lang="en-US" altLang="en-US" sz="3200" b="1" u="sng">
                <a:solidFill>
                  <a:srgbClr val="FF3300"/>
                </a:solidFill>
                <a:latin typeface="Times New Roman" pitchFamily="18" charset="0"/>
              </a:rPr>
              <a:t>Model sentence: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1143000" y="3581400"/>
            <a:ext cx="503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0000CC"/>
                </a:solidFill>
              </a:rPr>
              <a:t>Break</a:t>
            </a:r>
            <a:r>
              <a:rPr lang="en-US" altLang="en-US" sz="2400"/>
              <a:t>  </a:t>
            </a:r>
            <a:r>
              <a:rPr lang="en-US" altLang="en-US" sz="2400" b="1">
                <a:solidFill>
                  <a:srgbClr val="FF3300"/>
                </a:solidFill>
              </a:rPr>
              <a:t>the glass</a:t>
            </a:r>
            <a:r>
              <a:rPr lang="en-US" altLang="en-US" sz="2400"/>
              <a:t> into small pieces.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685800" y="48768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2400" b="1"/>
              <a:t>      </a:t>
            </a:r>
            <a:r>
              <a:rPr lang="en-US" altLang="en-US" sz="2400" b="1">
                <a:solidFill>
                  <a:srgbClr val="FF3300"/>
                </a:solidFill>
              </a:rPr>
              <a:t>The glass</a:t>
            </a:r>
            <a:r>
              <a:rPr lang="en-US" altLang="en-US" sz="2400"/>
              <a:t>  </a:t>
            </a:r>
            <a:r>
              <a:rPr lang="en-US" altLang="en-US" sz="2400" b="1">
                <a:solidFill>
                  <a:srgbClr val="0000CC"/>
                </a:solidFill>
              </a:rPr>
              <a:t>is broken</a:t>
            </a:r>
            <a:r>
              <a:rPr lang="en-US" altLang="en-US" sz="2400"/>
              <a:t>  into small pieces.</a:t>
            </a:r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438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1371600" y="3962400"/>
            <a:ext cx="76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2438400" y="3962400"/>
            <a:ext cx="1143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2895600" y="5257800"/>
            <a:ext cx="121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1371600" y="5257800"/>
            <a:ext cx="1295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1524000" y="40386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accent2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2743200" y="40386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2895600" y="5334000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accent2"/>
                </a:solidFill>
                <a:latin typeface="Times New Roman" pitchFamily="18" charset="0"/>
              </a:rPr>
              <a:t>BE + P.P</a:t>
            </a: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1600200" y="53340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H="1">
            <a:off x="2209800" y="4343400"/>
            <a:ext cx="68580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1828800" y="4343400"/>
            <a:ext cx="13716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3048000" y="57912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2514600" y="62484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chemeClr val="accent2"/>
                </a:solidFill>
                <a:latin typeface="Times New Roman" pitchFamily="18" charset="0"/>
              </a:rPr>
              <a:t>(AM, IS, ARE)</a:t>
            </a:r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152400" y="3657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latin typeface="Times New Roman" pitchFamily="18" charset="0"/>
              </a:rPr>
              <a:t>ACTIVE:</a:t>
            </a:r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228600" y="50292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latin typeface="Times New Roman" pitchFamily="18" charset="0"/>
              </a:rPr>
              <a:t>PASSIVE:</a:t>
            </a:r>
          </a:p>
        </p:txBody>
      </p:sp>
      <p:pic>
        <p:nvPicPr>
          <p:cNvPr id="40987" name="Picture 27" descr="c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828800"/>
            <a:ext cx="1066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708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2069" grpId="0"/>
      <p:bldP spid="2071" grpId="0"/>
      <p:bldP spid="40971" grpId="0" animBg="1"/>
      <p:bldP spid="40972" grpId="0" animBg="1"/>
      <p:bldP spid="40973" grpId="0" animBg="1"/>
      <p:bldP spid="40974" grpId="0" animBg="1"/>
      <p:bldP spid="40975" grpId="0"/>
      <p:bldP spid="40976" grpId="0"/>
      <p:bldP spid="40977" grpId="0"/>
      <p:bldP spid="40978" grpId="0"/>
      <p:bldP spid="40980" grpId="0" animBg="1"/>
      <p:bldP spid="40981" grpId="0" animBg="1"/>
      <p:bldP spid="40983" grpId="0" animBg="1"/>
      <p:bldP spid="40984" grpId="0"/>
      <p:bldP spid="40985" grpId="0"/>
      <p:bldP spid="409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Picture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581400" y="304800"/>
            <a:ext cx="213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0066"/>
                </a:solidFill>
                <a:latin typeface="Times New Roman" pitchFamily="18" charset="0"/>
              </a:rPr>
              <a:t>TASK 1: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685800" y="838200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/>
              <a:t>    </a:t>
            </a:r>
            <a:r>
              <a:rPr lang="en-US" altLang="en-US" sz="2000">
                <a:solidFill>
                  <a:srgbClr val="008000"/>
                </a:solidFill>
                <a:latin typeface="Times New Roman" pitchFamily="18" charset="0"/>
              </a:rPr>
              <a:t>Read a guide on how to recycle glass. Look at the instructions, rewrite </a:t>
            </a:r>
          </a:p>
          <a:p>
            <a:pPr eaLnBrk="0" hangingPunct="0"/>
            <a:r>
              <a:rPr lang="en-US" altLang="en-US" sz="2000">
                <a:solidFill>
                  <a:srgbClr val="008000"/>
                </a:solidFill>
                <a:latin typeface="Times New Roman" pitchFamily="18" charset="0"/>
              </a:rPr>
              <a:t>    them in the passive form and put the pictures in the correct order.</a:t>
            </a:r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914400" y="1676400"/>
            <a:ext cx="6911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2800">
                <a:latin typeface="Times New Roman" pitchFamily="18" charset="0"/>
              </a:rPr>
              <a:t>b) Then </a:t>
            </a:r>
            <a:r>
              <a:rPr lang="en-US" altLang="en-US" sz="2800" u="sng">
                <a:solidFill>
                  <a:srgbClr val="FF3300"/>
                </a:solidFill>
                <a:latin typeface="Times New Roman" pitchFamily="18" charset="0"/>
              </a:rPr>
              <a:t>wash</a:t>
            </a:r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en-US" altLang="en-US" sz="2800" u="sng">
                <a:solidFill>
                  <a:srgbClr val="66FF66"/>
                </a:solidFill>
                <a:latin typeface="Times New Roman" pitchFamily="18" charset="0"/>
              </a:rPr>
              <a:t>the glass</a:t>
            </a:r>
            <a:r>
              <a:rPr lang="en-US" altLang="en-US" sz="2800">
                <a:latin typeface="Times New Roman" pitchFamily="18" charset="0"/>
              </a:rPr>
              <a:t> with a detergent liquid.</a:t>
            </a:r>
          </a:p>
        </p:txBody>
      </p:sp>
      <p:sp>
        <p:nvSpPr>
          <p:cNvPr id="46086" name="Text Box 10"/>
          <p:cNvSpPr txBox="1">
            <a:spLocks noChangeArrowheads="1"/>
          </p:cNvSpPr>
          <p:nvPr/>
        </p:nvSpPr>
        <p:spPr bwMode="auto">
          <a:xfrm>
            <a:off x="914400" y="2514600"/>
            <a:ext cx="6248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800">
                <a:latin typeface="Times New Roman" pitchFamily="18" charset="0"/>
              </a:rPr>
              <a:t>c) </a:t>
            </a:r>
            <a:r>
              <a:rPr lang="en-US" altLang="en-US" sz="2800" u="sng">
                <a:solidFill>
                  <a:srgbClr val="FF3300"/>
                </a:solidFill>
                <a:latin typeface="Times New Roman" pitchFamily="18" charset="0"/>
              </a:rPr>
              <a:t>Dry</a:t>
            </a:r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en-US" altLang="en-US" sz="2800" u="sng">
                <a:solidFill>
                  <a:srgbClr val="66FF66"/>
                </a:solidFill>
                <a:latin typeface="Times New Roman" pitchFamily="18" charset="0"/>
              </a:rPr>
              <a:t>the glass pieces</a:t>
            </a:r>
            <a:r>
              <a:rPr lang="en-US" altLang="en-US" sz="2800">
                <a:latin typeface="Times New Roman" pitchFamily="18" charset="0"/>
              </a:rPr>
              <a:t> completely.</a:t>
            </a:r>
          </a:p>
        </p:txBody>
      </p:sp>
      <p:sp>
        <p:nvSpPr>
          <p:cNvPr id="46087" name="Text Box 11"/>
          <p:cNvSpPr txBox="1">
            <a:spLocks noChangeArrowheads="1"/>
          </p:cNvSpPr>
          <p:nvPr/>
        </p:nvSpPr>
        <p:spPr bwMode="auto">
          <a:xfrm>
            <a:off x="838200" y="3352800"/>
            <a:ext cx="68786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800">
                <a:latin typeface="Times New Roman" pitchFamily="18" charset="0"/>
              </a:rPr>
              <a:t>d) </a:t>
            </a:r>
            <a:r>
              <a:rPr lang="en-US" altLang="en-US" sz="2800" u="sng">
                <a:solidFill>
                  <a:srgbClr val="FF3300"/>
                </a:solidFill>
                <a:latin typeface="Times New Roman" pitchFamily="18" charset="0"/>
              </a:rPr>
              <a:t>Mix</a:t>
            </a:r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</a:rPr>
              <a:t>    </a:t>
            </a:r>
            <a:r>
              <a:rPr lang="en-US" altLang="en-US" sz="2800" u="sng">
                <a:solidFill>
                  <a:srgbClr val="66FF66"/>
                </a:solidFill>
                <a:latin typeface="Times New Roman" pitchFamily="18" charset="0"/>
              </a:rPr>
              <a:t>them</a:t>
            </a:r>
            <a:r>
              <a:rPr lang="en-US" altLang="en-US" sz="2800">
                <a:latin typeface="Times New Roman" pitchFamily="18" charset="0"/>
              </a:rPr>
              <a:t>  with certain specific chemicals.</a:t>
            </a:r>
          </a:p>
        </p:txBody>
      </p:sp>
      <p:sp>
        <p:nvSpPr>
          <p:cNvPr id="46088" name="Text Box 12"/>
          <p:cNvSpPr txBox="1">
            <a:spLocks noChangeArrowheads="1"/>
          </p:cNvSpPr>
          <p:nvPr/>
        </p:nvSpPr>
        <p:spPr bwMode="auto">
          <a:xfrm>
            <a:off x="838200" y="4114800"/>
            <a:ext cx="65801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>
                <a:latin typeface="Times New Roman" pitchFamily="18" charset="0"/>
              </a:rPr>
              <a:t>e) </a:t>
            </a:r>
            <a:r>
              <a:rPr lang="en-US" altLang="en-US" sz="2800" u="sng">
                <a:solidFill>
                  <a:srgbClr val="FF3300"/>
                </a:solidFill>
                <a:latin typeface="Times New Roman" pitchFamily="18" charset="0"/>
              </a:rPr>
              <a:t>Melt</a:t>
            </a:r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en-US" altLang="en-US" sz="2800" u="sng">
                <a:solidFill>
                  <a:srgbClr val="66FF66"/>
                </a:solidFill>
                <a:latin typeface="Times New Roman" pitchFamily="18" charset="0"/>
              </a:rPr>
              <a:t>the mixture</a:t>
            </a:r>
            <a:r>
              <a:rPr lang="en-US" altLang="en-US" sz="2800">
                <a:latin typeface="Times New Roman" pitchFamily="18" charset="0"/>
              </a:rPr>
              <a:t> until it becomes a liquid.</a:t>
            </a:r>
          </a:p>
        </p:txBody>
      </p:sp>
      <p:sp>
        <p:nvSpPr>
          <p:cNvPr id="46089" name="Text Box 13"/>
          <p:cNvSpPr txBox="1">
            <a:spLocks noChangeArrowheads="1"/>
          </p:cNvSpPr>
          <p:nvPr/>
        </p:nvSpPr>
        <p:spPr bwMode="auto">
          <a:xfrm>
            <a:off x="685800" y="4876800"/>
            <a:ext cx="7350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2400"/>
              <a:t>  </a:t>
            </a:r>
            <a:r>
              <a:rPr lang="en-US" altLang="en-US" sz="2400">
                <a:latin typeface="Times New Roman" pitchFamily="18" charset="0"/>
              </a:rPr>
              <a:t>f) </a:t>
            </a:r>
            <a:r>
              <a:rPr lang="en-US" altLang="en-US" sz="2800" u="sng">
                <a:solidFill>
                  <a:srgbClr val="FF3300"/>
                </a:solidFill>
                <a:latin typeface="Times New Roman" pitchFamily="18" charset="0"/>
              </a:rPr>
              <a:t>Use</a:t>
            </a:r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</a:rPr>
              <a:t>  </a:t>
            </a:r>
            <a:r>
              <a:rPr lang="en-US" altLang="en-US" sz="2800" u="sng">
                <a:solidFill>
                  <a:srgbClr val="66FF66"/>
                </a:solidFill>
                <a:latin typeface="Times New Roman" pitchFamily="18" charset="0"/>
              </a:rPr>
              <a:t>a long pipe</a:t>
            </a:r>
            <a:r>
              <a:rPr lang="en-US" altLang="en-US" sz="2800">
                <a:latin typeface="Times New Roman" pitchFamily="18" charset="0"/>
              </a:rPr>
              <a:t>,  </a:t>
            </a:r>
            <a:r>
              <a:rPr lang="en-US" altLang="en-US" sz="2800" u="sng">
                <a:solidFill>
                  <a:srgbClr val="FF3300"/>
                </a:solidFill>
                <a:latin typeface="Times New Roman" pitchFamily="18" charset="0"/>
              </a:rPr>
              <a:t>dip</a:t>
            </a:r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</a:rPr>
              <a:t>   </a:t>
            </a:r>
            <a:r>
              <a:rPr lang="en-US" altLang="en-US" sz="2800" u="sng">
                <a:solidFill>
                  <a:srgbClr val="66FF66"/>
                </a:solidFill>
                <a:latin typeface="Times New Roman" pitchFamily="18" charset="0"/>
              </a:rPr>
              <a:t>it</a:t>
            </a:r>
            <a:r>
              <a:rPr lang="en-US" altLang="en-US" sz="2800">
                <a:latin typeface="Times New Roman" pitchFamily="18" charset="0"/>
              </a:rPr>
              <a:t>   into the liquid, then </a:t>
            </a:r>
          </a:p>
          <a:p>
            <a:pPr eaLnBrk="0" hangingPunct="0"/>
            <a:endParaRPr lang="en-US" altLang="en-US" sz="2800">
              <a:latin typeface="Times New Roman" pitchFamily="18" charset="0"/>
            </a:endParaRPr>
          </a:p>
          <a:p>
            <a:pPr eaLnBrk="0" hangingPunct="0"/>
            <a:r>
              <a:rPr lang="en-US" altLang="en-US" sz="2800">
                <a:latin typeface="Times New Roman" pitchFamily="18" charset="0"/>
              </a:rPr>
              <a:t>      </a:t>
            </a:r>
            <a:r>
              <a:rPr lang="en-US" altLang="en-US" sz="2800" u="sng">
                <a:solidFill>
                  <a:srgbClr val="FF3300"/>
                </a:solidFill>
                <a:latin typeface="Times New Roman" pitchFamily="18" charset="0"/>
              </a:rPr>
              <a:t>blow</a:t>
            </a:r>
            <a:r>
              <a:rPr lang="en-US" altLang="en-US" sz="2800">
                <a:latin typeface="Times New Roman" pitchFamily="18" charset="0"/>
              </a:rPr>
              <a:t>  </a:t>
            </a:r>
            <a:r>
              <a:rPr lang="en-US" altLang="en-US" sz="2800" u="sng">
                <a:solidFill>
                  <a:srgbClr val="66FF66"/>
                </a:solidFill>
                <a:latin typeface="Times New Roman" pitchFamily="18" charset="0"/>
              </a:rPr>
              <a:t>the liquid</a:t>
            </a:r>
            <a:r>
              <a:rPr lang="en-US" altLang="en-US" sz="2800">
                <a:latin typeface="Times New Roman" pitchFamily="18" charset="0"/>
              </a:rPr>
              <a:t> into intended shapes.</a:t>
            </a:r>
          </a:p>
          <a:p>
            <a:pPr eaLnBrk="0" hangingPunct="0"/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2362200" y="20574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</a:rPr>
              <a:t>V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3429000" y="20574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</a:rPr>
              <a:t>O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1371600" y="28956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</a:rPr>
              <a:t>V</a:t>
            </a: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1371600" y="37338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</a:rPr>
              <a:t>V</a:t>
            </a: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1371600" y="44958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</a:rPr>
              <a:t>V</a:t>
            </a: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1295400" y="52578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</a:rPr>
              <a:t>V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1447800" y="61722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</a:rPr>
              <a:t>V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3886200" y="52578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</a:rPr>
              <a:t>V</a:t>
            </a: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2971800" y="28956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</a:rPr>
              <a:t>O</a:t>
            </a: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2438400" y="37338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</a:rPr>
              <a:t>O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2590800" y="44958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</a:rPr>
              <a:t>O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</a:rPr>
              <a:t>O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2590800" y="61722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</a:rPr>
              <a:t>O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495800" y="52578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29875151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/>
      <p:bldP spid="46091" grpId="0"/>
      <p:bldP spid="46104" grpId="0"/>
      <p:bldP spid="46105" grpId="0"/>
      <p:bldP spid="46106" grpId="0"/>
      <p:bldP spid="46107" grpId="0"/>
      <p:bldP spid="46109" grpId="0"/>
      <p:bldP spid="46110" grpId="0"/>
      <p:bldP spid="46111" grpId="0"/>
      <p:bldP spid="46112" grpId="0"/>
      <p:bldP spid="46113" grpId="0"/>
      <p:bldP spid="46114" grpId="0"/>
      <p:bldP spid="461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Pictur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124200" y="0"/>
            <a:ext cx="2590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2400" b="1" dirty="0" smtClean="0">
                <a:latin typeface="Times New Roman" pitchFamily="18" charset="0"/>
              </a:rPr>
              <a:t>ĐÁP ÁN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49158" name="TextBox 3"/>
          <p:cNvSpPr txBox="1">
            <a:spLocks noChangeArrowheads="1"/>
          </p:cNvSpPr>
          <p:nvPr/>
        </p:nvSpPr>
        <p:spPr bwMode="auto">
          <a:xfrm flipH="1">
            <a:off x="76200" y="609600"/>
            <a:ext cx="9067800" cy="72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</a:rPr>
              <a:t>a) The glass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>
                <a:solidFill>
                  <a:srgbClr val="6600FF"/>
                </a:solidFill>
                <a:latin typeface="Times New Roman" pitchFamily="18" charset="0"/>
              </a:rPr>
              <a:t>is broken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>
                <a:latin typeface="Times New Roman" pitchFamily="18" charset="0"/>
              </a:rPr>
              <a:t>into small pieces.</a:t>
            </a:r>
          </a:p>
          <a:p>
            <a:endParaRPr lang="en-US" altLang="en-US" sz="3200">
              <a:latin typeface="Times New Roman" pitchFamily="18" charset="0"/>
            </a:endParaRPr>
          </a:p>
          <a:p>
            <a:r>
              <a:rPr lang="en-US" altLang="en-US" sz="3200">
                <a:latin typeface="Times New Roman" pitchFamily="18" charset="0"/>
              </a:rPr>
              <a:t>b) Then the glass </a:t>
            </a:r>
            <a:r>
              <a:rPr lang="en-US" altLang="en-US" sz="3200">
                <a:solidFill>
                  <a:srgbClr val="6600FF"/>
                </a:solidFill>
                <a:latin typeface="Times New Roman" pitchFamily="18" charset="0"/>
              </a:rPr>
              <a:t>is washed</a:t>
            </a:r>
            <a:r>
              <a:rPr lang="en-US" altLang="en-US" sz="3200">
                <a:latin typeface="Times New Roman" pitchFamily="18" charset="0"/>
              </a:rPr>
              <a:t> with a detergent liquid.</a:t>
            </a:r>
          </a:p>
          <a:p>
            <a:endParaRPr lang="en-US" altLang="en-US" sz="3200">
              <a:latin typeface="Times New Roman" pitchFamily="18" charset="0"/>
            </a:endParaRPr>
          </a:p>
          <a:p>
            <a:r>
              <a:rPr lang="en-US" altLang="en-US" sz="3200">
                <a:latin typeface="Times New Roman" pitchFamily="18" charset="0"/>
              </a:rPr>
              <a:t>c) The glass pieces </a:t>
            </a:r>
            <a:r>
              <a:rPr lang="en-US" altLang="en-US" sz="3200">
                <a:solidFill>
                  <a:srgbClr val="6600FF"/>
                </a:solidFill>
                <a:latin typeface="Times New Roman" pitchFamily="18" charset="0"/>
              </a:rPr>
              <a:t>are dried</a:t>
            </a:r>
            <a:r>
              <a:rPr lang="en-US" altLang="en-US" sz="3200">
                <a:latin typeface="Times New Roman" pitchFamily="18" charset="0"/>
              </a:rPr>
              <a:t> completely.</a:t>
            </a:r>
          </a:p>
          <a:p>
            <a:endParaRPr lang="en-US" altLang="en-US" sz="3200">
              <a:latin typeface="Times New Roman" pitchFamily="18" charset="0"/>
            </a:endParaRPr>
          </a:p>
          <a:p>
            <a:r>
              <a:rPr lang="en-US" altLang="en-US" sz="3200">
                <a:latin typeface="Times New Roman" pitchFamily="18" charset="0"/>
              </a:rPr>
              <a:t>d) They </a:t>
            </a:r>
            <a:r>
              <a:rPr lang="en-US" altLang="en-US" sz="3200">
                <a:solidFill>
                  <a:srgbClr val="6600FF"/>
                </a:solidFill>
                <a:latin typeface="Times New Roman" pitchFamily="18" charset="0"/>
              </a:rPr>
              <a:t>are mixed</a:t>
            </a:r>
            <a:r>
              <a:rPr lang="en-US" altLang="en-US" sz="3200">
                <a:latin typeface="Times New Roman" pitchFamily="18" charset="0"/>
              </a:rPr>
              <a:t> with certain specific chemicals.</a:t>
            </a:r>
          </a:p>
          <a:p>
            <a:endParaRPr lang="en-US" altLang="en-US" sz="3200">
              <a:latin typeface="Times New Roman" pitchFamily="18" charset="0"/>
            </a:endParaRPr>
          </a:p>
          <a:p>
            <a:r>
              <a:rPr lang="en-US" altLang="en-US" sz="3200">
                <a:latin typeface="Times New Roman" pitchFamily="18" charset="0"/>
              </a:rPr>
              <a:t>e) The mixture </a:t>
            </a:r>
            <a:r>
              <a:rPr lang="en-US" altLang="en-US" sz="3200">
                <a:solidFill>
                  <a:srgbClr val="6600FF"/>
                </a:solidFill>
                <a:latin typeface="Times New Roman" pitchFamily="18" charset="0"/>
              </a:rPr>
              <a:t>is melted</a:t>
            </a:r>
            <a:r>
              <a:rPr lang="en-US" altLang="en-US" sz="3200">
                <a:latin typeface="Times New Roman" pitchFamily="18" charset="0"/>
              </a:rPr>
              <a:t> until it becomes a liquid.</a:t>
            </a:r>
          </a:p>
          <a:p>
            <a:endParaRPr lang="en-US" altLang="en-US" sz="3200">
              <a:latin typeface="Times New Roman" pitchFamily="18" charset="0"/>
            </a:endParaRPr>
          </a:p>
          <a:p>
            <a:r>
              <a:rPr lang="en-US" altLang="en-US" sz="3200">
                <a:latin typeface="Times New Roman" pitchFamily="18" charset="0"/>
              </a:rPr>
              <a:t>f) A long pipe </a:t>
            </a:r>
            <a:r>
              <a:rPr lang="en-US" altLang="en-US" sz="3200">
                <a:solidFill>
                  <a:srgbClr val="6600FF"/>
                </a:solidFill>
                <a:latin typeface="Times New Roman" pitchFamily="18" charset="0"/>
              </a:rPr>
              <a:t>is used</a:t>
            </a:r>
            <a:r>
              <a:rPr lang="en-US" altLang="en-US" sz="3200">
                <a:latin typeface="Times New Roman" pitchFamily="18" charset="0"/>
              </a:rPr>
              <a:t>, it </a:t>
            </a:r>
            <a:r>
              <a:rPr lang="en-US" altLang="en-US" sz="3200">
                <a:solidFill>
                  <a:srgbClr val="6600FF"/>
                </a:solidFill>
                <a:latin typeface="Times New Roman" pitchFamily="18" charset="0"/>
              </a:rPr>
              <a:t>is dipped</a:t>
            </a:r>
            <a:r>
              <a:rPr lang="en-US" altLang="en-US" sz="3200">
                <a:latin typeface="Times New Roman" pitchFamily="18" charset="0"/>
              </a:rPr>
              <a:t> into the liquid, then the liquid </a:t>
            </a:r>
            <a:r>
              <a:rPr lang="en-US" altLang="en-US" sz="3200">
                <a:solidFill>
                  <a:srgbClr val="6600FF"/>
                </a:solidFill>
                <a:latin typeface="Times New Roman" pitchFamily="18" charset="0"/>
              </a:rPr>
              <a:t>is blown</a:t>
            </a:r>
            <a:r>
              <a:rPr lang="en-US" altLang="en-US" sz="3200">
                <a:latin typeface="Times New Roman" pitchFamily="18" charset="0"/>
              </a:rPr>
              <a:t> into intended shapes.</a:t>
            </a:r>
          </a:p>
          <a:p>
            <a:endParaRPr lang="en-US" altLang="en-US" sz="3200">
              <a:latin typeface="Times New Roman" pitchFamily="18" charset="0"/>
            </a:endParaRPr>
          </a:p>
          <a:p>
            <a:r>
              <a:rPr lang="en-US" altLang="en-US" sz="2800"/>
              <a:t> </a:t>
            </a:r>
          </a:p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6892807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9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91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  <a:endParaRPr lang="vi-VN" altLang="en-US"/>
          </a:p>
        </p:txBody>
      </p:sp>
      <p:sp>
        <p:nvSpPr>
          <p:cNvPr id="5120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334000"/>
            <a:ext cx="762000" cy="838200"/>
          </a:xfrm>
          <a:prstGeom prst="actionButtonHom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Text Box 21"/>
          <p:cNvSpPr txBox="1">
            <a:spLocks noChangeArrowheads="1"/>
          </p:cNvSpPr>
          <p:nvPr/>
        </p:nvSpPr>
        <p:spPr bwMode="auto">
          <a:xfrm>
            <a:off x="1219200" y="0"/>
            <a:ext cx="663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>
                <a:solidFill>
                  <a:srgbClr val="FF3300"/>
                </a:solidFill>
                <a:latin typeface="Times New Roman" pitchFamily="18" charset="0"/>
              </a:rPr>
              <a:t>Put the pictures in the correct order</a:t>
            </a:r>
          </a:p>
        </p:txBody>
      </p:sp>
      <p:pic>
        <p:nvPicPr>
          <p:cNvPr id="51205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04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3276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304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3352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WordArt 12"/>
          <p:cNvSpPr>
            <a:spLocks noChangeArrowheads="1" noChangeShapeType="1" noTextEdit="1"/>
          </p:cNvSpPr>
          <p:nvPr/>
        </p:nvSpPr>
        <p:spPr bwMode="auto">
          <a:xfrm>
            <a:off x="0" y="838200"/>
            <a:ext cx="6096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1213" name="WordArt 13"/>
          <p:cNvSpPr>
            <a:spLocks noChangeArrowheads="1" noChangeShapeType="1" noTextEdit="1"/>
          </p:cNvSpPr>
          <p:nvPr/>
        </p:nvSpPr>
        <p:spPr bwMode="auto">
          <a:xfrm>
            <a:off x="5410200" y="838200"/>
            <a:ext cx="609600" cy="121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1214" name="WordArt 14"/>
          <p:cNvSpPr>
            <a:spLocks noChangeArrowheads="1" noChangeShapeType="1" noTextEdit="1"/>
          </p:cNvSpPr>
          <p:nvPr/>
        </p:nvSpPr>
        <p:spPr bwMode="auto">
          <a:xfrm>
            <a:off x="8382000" y="838200"/>
            <a:ext cx="6858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51215" name="WordArt 15"/>
          <p:cNvSpPr>
            <a:spLocks noChangeArrowheads="1" noChangeShapeType="1" noTextEdit="1"/>
          </p:cNvSpPr>
          <p:nvPr/>
        </p:nvSpPr>
        <p:spPr bwMode="auto">
          <a:xfrm>
            <a:off x="76200" y="3810000"/>
            <a:ext cx="6858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51216" name="WordArt 16"/>
          <p:cNvSpPr>
            <a:spLocks noChangeArrowheads="1" noChangeShapeType="1" noTextEdit="1"/>
          </p:cNvSpPr>
          <p:nvPr/>
        </p:nvSpPr>
        <p:spPr bwMode="auto">
          <a:xfrm>
            <a:off x="2971800" y="3886200"/>
            <a:ext cx="6096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51217" name="WordArt 17"/>
          <p:cNvSpPr>
            <a:spLocks noChangeArrowheads="1" noChangeShapeType="1" noTextEdit="1"/>
          </p:cNvSpPr>
          <p:nvPr/>
        </p:nvSpPr>
        <p:spPr bwMode="auto">
          <a:xfrm>
            <a:off x="8382000" y="3886200"/>
            <a:ext cx="609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596587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 animBg="1"/>
      <p:bldP spid="51213" grpId="0" animBg="1"/>
      <p:bldP spid="51214" grpId="0" animBg="1"/>
      <p:bldP spid="51215" grpId="0" animBg="1"/>
      <p:bldP spid="51216" grpId="0" animBg="1"/>
      <p:bldP spid="512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u="sng" dirty="0" smtClean="0">
                <a:latin typeface="+mj-lt"/>
              </a:rPr>
              <a:t>MỤC ĐÍCH: </a:t>
            </a:r>
            <a:r>
              <a:rPr lang="vi-VN" sz="3600" dirty="0" smtClean="0">
                <a:latin typeface="+mj-lt"/>
              </a:rPr>
              <a:t>Sau bài học này học sinh có thể hiểu và thực hành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câu bị động </a:t>
            </a:r>
            <a:r>
              <a:rPr lang="vi-VN" sz="3600" dirty="0" smtClean="0">
                <a:latin typeface="+mj-lt"/>
              </a:rPr>
              <a:t>ở hiện tại,tương lai (khiếm khuyết) và cấu trúc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BE + ADJ + TO V; ADJ + MỆNH ĐỀ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6808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  <a:endParaRPr lang="vi-VN" altLang="en-US"/>
          </a:p>
        </p:txBody>
      </p:sp>
      <p:sp>
        <p:nvSpPr>
          <p:cNvPr id="5427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334000"/>
            <a:ext cx="762000" cy="838200"/>
          </a:xfrm>
          <a:prstGeom prst="actionButtonHom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Text Box 21"/>
          <p:cNvSpPr txBox="1">
            <a:spLocks noChangeArrowheads="1"/>
          </p:cNvSpPr>
          <p:nvPr/>
        </p:nvSpPr>
        <p:spPr bwMode="auto">
          <a:xfrm>
            <a:off x="1600200" y="0"/>
            <a:ext cx="537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>
                <a:solidFill>
                  <a:srgbClr val="FF3300"/>
                </a:solidFill>
                <a:latin typeface="Times New Roman" pitchFamily="18" charset="0"/>
              </a:rPr>
              <a:t> Pictures in the correct order</a:t>
            </a:r>
          </a:p>
        </p:txBody>
      </p:sp>
      <p:pic>
        <p:nvPicPr>
          <p:cNvPr id="54277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04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327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304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200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WordArt 11"/>
          <p:cNvSpPr>
            <a:spLocks noChangeArrowheads="1" noChangeShapeType="1" noTextEdit="1"/>
          </p:cNvSpPr>
          <p:nvPr/>
        </p:nvSpPr>
        <p:spPr bwMode="auto">
          <a:xfrm>
            <a:off x="0" y="838200"/>
            <a:ext cx="6096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4284" name="WordArt 12"/>
          <p:cNvSpPr>
            <a:spLocks noChangeArrowheads="1" noChangeShapeType="1" noTextEdit="1"/>
          </p:cNvSpPr>
          <p:nvPr/>
        </p:nvSpPr>
        <p:spPr bwMode="auto">
          <a:xfrm>
            <a:off x="5486400" y="3810000"/>
            <a:ext cx="609600" cy="121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4285" name="WordArt 13"/>
          <p:cNvSpPr>
            <a:spLocks noChangeArrowheads="1" noChangeShapeType="1" noTextEdit="1"/>
          </p:cNvSpPr>
          <p:nvPr/>
        </p:nvSpPr>
        <p:spPr bwMode="auto">
          <a:xfrm>
            <a:off x="8382000" y="838200"/>
            <a:ext cx="6858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54286" name="WordArt 14"/>
          <p:cNvSpPr>
            <a:spLocks noChangeArrowheads="1" noChangeShapeType="1" noTextEdit="1"/>
          </p:cNvSpPr>
          <p:nvPr/>
        </p:nvSpPr>
        <p:spPr bwMode="auto">
          <a:xfrm>
            <a:off x="3048000" y="914400"/>
            <a:ext cx="6858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54287" name="WordArt 15"/>
          <p:cNvSpPr>
            <a:spLocks noChangeArrowheads="1" noChangeShapeType="1" noTextEdit="1"/>
          </p:cNvSpPr>
          <p:nvPr/>
        </p:nvSpPr>
        <p:spPr bwMode="auto">
          <a:xfrm>
            <a:off x="0" y="3886200"/>
            <a:ext cx="6096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54288" name="WordArt 16"/>
          <p:cNvSpPr>
            <a:spLocks noChangeArrowheads="1" noChangeShapeType="1" noTextEdit="1"/>
          </p:cNvSpPr>
          <p:nvPr/>
        </p:nvSpPr>
        <p:spPr bwMode="auto">
          <a:xfrm>
            <a:off x="8382000" y="3886200"/>
            <a:ext cx="609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  <p:pic>
        <p:nvPicPr>
          <p:cNvPr id="54289" name="j02133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92" name="Picture 20" descr="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93" name="Picture 21" descr="314_mouserunning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0"/>
            <a:ext cx="1066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262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4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54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9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9"/>
                </p:tgtEl>
              </p:cMediaNode>
            </p:audio>
          </p:childTnLst>
        </p:cTn>
      </p:par>
    </p:tnLst>
    <p:bldLst>
      <p:bldP spid="54283" grpId="0" animBg="1"/>
      <p:bldP spid="54284" grpId="0" animBg="1"/>
      <p:bldP spid="54285" grpId="0" animBg="1"/>
      <p:bldP spid="54286" grpId="0" animBg="1"/>
      <p:bldP spid="54287" grpId="0" animBg="1"/>
      <p:bldP spid="542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Picture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304800" y="1447800"/>
            <a:ext cx="883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u="sng">
                <a:latin typeface="Times New Roman" pitchFamily="18" charset="0"/>
              </a:rPr>
              <a:t>2. Passive form in the future simple tense:</a:t>
            </a:r>
            <a:endParaRPr lang="en-US" altLang="en-US" sz="3600">
              <a:latin typeface="Times New Roman" pitchFamily="18" charset="0"/>
            </a:endParaRPr>
          </a:p>
          <a:p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*</a:t>
            </a:r>
            <a:r>
              <a:rPr lang="en-US" altLang="en-US" sz="3200" b="1" u="sng">
                <a:solidFill>
                  <a:srgbClr val="FF0066"/>
                </a:solidFill>
                <a:latin typeface="Times New Roman" pitchFamily="18" charset="0"/>
              </a:rPr>
              <a:t> Model sentence:</a:t>
            </a:r>
            <a:endParaRPr lang="en-US" altLang="en-US" sz="3200">
              <a:solidFill>
                <a:srgbClr val="FF0066"/>
              </a:solidFill>
              <a:latin typeface="Times New Roman" pitchFamily="18" charset="0"/>
            </a:endParaRPr>
          </a:p>
          <a:p>
            <a:r>
              <a:rPr lang="en-US" altLang="en-US" sz="3200" b="1">
                <a:solidFill>
                  <a:srgbClr val="FF0066"/>
                </a:solidFill>
              </a:rPr>
              <a:t> </a:t>
            </a:r>
            <a:endParaRPr lang="en-US" altLang="en-US" sz="2400">
              <a:solidFill>
                <a:srgbClr val="FF0066"/>
              </a:solidFill>
            </a:endParaRPr>
          </a:p>
          <a:p>
            <a:endParaRPr lang="en-US" altLang="en-US" sz="2400">
              <a:solidFill>
                <a:srgbClr val="FF0066"/>
              </a:solidFill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04800" y="2590800"/>
            <a:ext cx="782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>
                <a:latin typeface="Times New Roman" pitchFamily="18" charset="0"/>
              </a:rPr>
              <a:t>(</a:t>
            </a:r>
            <a:r>
              <a:rPr lang="en-US" altLang="en-US" sz="3200">
                <a:latin typeface="Times New Roman" pitchFamily="18" charset="0"/>
              </a:rPr>
              <a:t>+</a:t>
            </a:r>
            <a:r>
              <a:rPr lang="en-US" altLang="en-US" sz="3600">
                <a:latin typeface="Times New Roman" pitchFamily="18" charset="0"/>
              </a:rPr>
              <a:t>) The project </a:t>
            </a:r>
            <a:r>
              <a:rPr lang="en-US" altLang="en-US" sz="3600" b="1">
                <a:solidFill>
                  <a:srgbClr val="FF0066"/>
                </a:solidFill>
                <a:latin typeface="Times New Roman" pitchFamily="18" charset="0"/>
              </a:rPr>
              <a:t>will be started</a:t>
            </a:r>
            <a:r>
              <a:rPr lang="en-US" altLang="en-US" sz="3600">
                <a:latin typeface="Times New Roman" pitchFamily="18" charset="0"/>
              </a:rPr>
              <a:t> very soon.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371600" y="3810000"/>
            <a:ext cx="3352800" cy="604838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2400" b="1">
                <a:solidFill>
                  <a:srgbClr val="000000"/>
                </a:solidFill>
              </a:rPr>
              <a:t>  </a:t>
            </a:r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S + will be + p.p</a:t>
            </a:r>
            <a:endParaRPr lang="en-US" altLang="en-US" sz="320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04800" y="46482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</a:rPr>
              <a:t>(-)  The project </a:t>
            </a:r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won’t be started</a:t>
            </a:r>
            <a:r>
              <a:rPr lang="en-US" altLang="en-US" sz="3200">
                <a:latin typeface="Times New Roman" pitchFamily="18" charset="0"/>
              </a:rPr>
              <a:t> very soon.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81000" y="52578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</a:rPr>
              <a:t>(?) </a:t>
            </a:r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Will</a:t>
            </a:r>
            <a:r>
              <a:rPr lang="en-US" altLang="en-US" sz="3200">
                <a:latin typeface="Times New Roman" pitchFamily="18" charset="0"/>
              </a:rPr>
              <a:t> the project </a:t>
            </a:r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be started</a:t>
            </a:r>
            <a:r>
              <a:rPr lang="en-US" altLang="en-US" sz="3200">
                <a:latin typeface="Times New Roman" pitchFamily="18" charset="0"/>
              </a:rPr>
              <a:t> very soon ?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057400" y="-152400"/>
            <a:ext cx="518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UNIT 10: RECYCLING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LESSON: LANGUAGE FOCUS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" y="762000"/>
            <a:ext cx="891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3600" b="1">
                <a:latin typeface="Times New Roman" pitchFamily="18" charset="0"/>
              </a:rPr>
              <a:t>1.</a:t>
            </a:r>
            <a:r>
              <a:rPr lang="en-US" altLang="en-US" sz="4000">
                <a:latin typeface="Times New Roman" pitchFamily="18" charset="0"/>
              </a:rPr>
              <a:t> </a:t>
            </a:r>
            <a:r>
              <a:rPr lang="en-US" altLang="en-US" sz="3600" b="1" u="sng">
                <a:latin typeface="Times New Roman" pitchFamily="18" charset="0"/>
              </a:rPr>
              <a:t>Passive form in the present simple tense:</a:t>
            </a: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1143000" y="31242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3429000" y="3124200"/>
            <a:ext cx="2514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1600200" y="3200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latin typeface="Times New Roman" pitchFamily="18" charset="0"/>
              </a:rPr>
              <a:t>S</a:t>
            </a: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3657600" y="3200400"/>
            <a:ext cx="2057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0066"/>
                </a:solidFill>
                <a:latin typeface="Times New Roman" pitchFamily="18" charset="0"/>
              </a:rPr>
              <a:t>WILL BE + P.P</a:t>
            </a:r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>
            <a:off x="609600" y="41148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314" name="Picture 18" descr="DOLPHI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19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5" name="Picture 19" descr="Ca do boi 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43600"/>
            <a:ext cx="1295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6" name="Picture 20" descr="images_117"/>
          <p:cNvPicPr>
            <a:picLocks noChangeAspect="1" noChangeArrowheads="1" noCrop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91200"/>
            <a:ext cx="1905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0204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14339" grpId="0"/>
      <p:bldP spid="7" grpId="0" animBg="1"/>
      <p:bldP spid="8" grpId="0"/>
      <p:bldP spid="9" grpId="0"/>
      <p:bldP spid="55309" grpId="0" animBg="1"/>
      <p:bldP spid="55310" grpId="0" animBg="1"/>
      <p:bldP spid="55311" grpId="0"/>
      <p:bldP spid="55312" grpId="0"/>
      <p:bldP spid="553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>
            <a:spLocks noChangeArrowheads="1"/>
          </p:cNvSpPr>
          <p:nvPr/>
        </p:nvSpPr>
        <p:spPr bwMode="auto">
          <a:xfrm>
            <a:off x="1981200" y="1371600"/>
            <a:ext cx="3352800" cy="990600"/>
          </a:xfrm>
          <a:prstGeom prst="wedgeEllipseCallout">
            <a:avLst>
              <a:gd name="adj1" fmla="val -21875"/>
              <a:gd name="adj2" fmla="val 101444"/>
            </a:avLst>
          </a:prstGeom>
          <a:solidFill>
            <a:schemeClr val="accent1"/>
          </a:solidFill>
          <a:ln w="25400" algn="ctr">
            <a:solidFill>
              <a:srgbClr val="B05C05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4800600" y="0"/>
            <a:ext cx="4343400" cy="2133600"/>
          </a:xfrm>
          <a:prstGeom prst="wedgeEllipseCallout">
            <a:avLst>
              <a:gd name="adj1" fmla="val 12789"/>
              <a:gd name="adj2" fmla="val 68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1676400" y="5791200"/>
            <a:ext cx="6454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/>
              <a:t>The project </a:t>
            </a:r>
            <a:r>
              <a:rPr lang="en-US" altLang="en-US" sz="2800" b="1">
                <a:solidFill>
                  <a:srgbClr val="6600FF"/>
                </a:solidFill>
              </a:rPr>
              <a:t>will be started</a:t>
            </a:r>
            <a:r>
              <a:rPr lang="en-US" altLang="en-US" sz="2800" b="1"/>
              <a:t> very soon.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5562600" y="304800"/>
            <a:ext cx="31115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When </a:t>
            </a:r>
            <a:r>
              <a:rPr lang="en-US" altLang="en-US" sz="2800">
                <a:solidFill>
                  <a:srgbClr val="6600FF"/>
                </a:solidFill>
              </a:rPr>
              <a:t>will</a:t>
            </a:r>
            <a:r>
              <a:rPr lang="en-US" altLang="en-US" sz="2800"/>
              <a:t> the </a:t>
            </a:r>
          </a:p>
          <a:p>
            <a:r>
              <a:rPr lang="en-US" altLang="en-US" sz="2800"/>
              <a:t>   project </a:t>
            </a:r>
            <a:r>
              <a:rPr lang="en-US" altLang="en-US" sz="2800">
                <a:solidFill>
                  <a:srgbClr val="6600FF"/>
                </a:solidFill>
              </a:rPr>
              <a:t>be </a:t>
            </a:r>
          </a:p>
          <a:p>
            <a:r>
              <a:rPr lang="en-US" altLang="en-US" sz="2800">
                <a:solidFill>
                  <a:srgbClr val="6600FF"/>
                </a:solidFill>
              </a:rPr>
              <a:t>    started,</a:t>
            </a:r>
            <a:r>
              <a:rPr lang="en-US" altLang="en-US" sz="2800"/>
              <a:t> Doctor?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2514600" y="1524000"/>
            <a:ext cx="236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/>
              <a:t>Very soon.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7241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4400" y="5181600"/>
            <a:ext cx="1271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rgbClr val="FF3300"/>
                </a:solidFill>
              </a:rPr>
              <a:t>Dr.Kim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46913" y="5181600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rgbClr val="FF3300"/>
                </a:solidFill>
              </a:rPr>
              <a:t>Hai</a:t>
            </a:r>
          </a:p>
        </p:txBody>
      </p:sp>
      <p:pic>
        <p:nvPicPr>
          <p:cNvPr id="58380" name="Picture 12" descr="Computer-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1752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1" name="Picture 13" descr="Quadiac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415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22534" grpId="0"/>
      <p:bldP spid="22535" grpId="0"/>
      <p:bldP spid="22536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72000" y="41862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will be finished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514600" y="380523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 be built </a:t>
            </a: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3124200" y="0"/>
            <a:ext cx="281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en-US" sz="4400" b="1">
                <a:solidFill>
                  <a:srgbClr val="FF3300"/>
                </a:solidFill>
                <a:latin typeface="Times New Roman" pitchFamily="18" charset="0"/>
              </a:rPr>
              <a:t>Task 2</a:t>
            </a:r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227013" y="669925"/>
            <a:ext cx="89169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/>
              <a:t>    </a:t>
            </a:r>
            <a:r>
              <a:rPr lang="en-US" altLang="en-US" sz="2400">
                <a:solidFill>
                  <a:schemeClr val="hlink"/>
                </a:solidFill>
                <a:latin typeface="Times New Roman" pitchFamily="18" charset="0"/>
              </a:rPr>
              <a:t>A famous inventor, Dr. Kim, is going to build a time machine. One of his assistant, Hai, is asking him questions about the invention. </a:t>
            </a:r>
          </a:p>
          <a:p>
            <a:pPr eaLnBrk="0" hangingPunct="0"/>
            <a:r>
              <a:rPr lang="en-US" altLang="en-US" sz="2400">
                <a:solidFill>
                  <a:schemeClr val="hlink"/>
                </a:solidFill>
                <a:latin typeface="Times New Roman" pitchFamily="18" charset="0"/>
              </a:rPr>
              <a:t>Complete the dialogue. Use the correct form of the verbs in brackets.</a:t>
            </a:r>
          </a:p>
        </p:txBody>
      </p:sp>
      <p:sp>
        <p:nvSpPr>
          <p:cNvPr id="63494" name="Text Box 11"/>
          <p:cNvSpPr txBox="1">
            <a:spLocks noChangeArrowheads="1"/>
          </p:cNvSpPr>
          <p:nvPr/>
        </p:nvSpPr>
        <p:spPr bwMode="auto">
          <a:xfrm>
            <a:off x="0" y="2057400"/>
            <a:ext cx="9144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2400">
                <a:latin typeface="Times New Roman" pitchFamily="18" charset="0"/>
              </a:rPr>
              <a:t>Hai:          When </a:t>
            </a:r>
            <a:r>
              <a:rPr lang="en-US" altLang="en-US" sz="2400">
                <a:solidFill>
                  <a:srgbClr val="00FF00"/>
                </a:solidFill>
                <a:latin typeface="Times New Roman" pitchFamily="18" charset="0"/>
              </a:rPr>
              <a:t>(0)</a:t>
            </a: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 u="sng">
                <a:solidFill>
                  <a:srgbClr val="FF3300"/>
                </a:solidFill>
                <a:latin typeface="Times New Roman" pitchFamily="18" charset="0"/>
              </a:rPr>
              <a:t>will</a:t>
            </a:r>
            <a:r>
              <a:rPr lang="en-US" altLang="en-US" sz="2400">
                <a:latin typeface="Times New Roman" pitchFamily="18" charset="0"/>
              </a:rPr>
              <a:t> the project </a:t>
            </a:r>
            <a:r>
              <a:rPr lang="en-US" altLang="en-US" sz="2400" u="sng">
                <a:solidFill>
                  <a:srgbClr val="FF3300"/>
                </a:solidFill>
                <a:latin typeface="Times New Roman" pitchFamily="18" charset="0"/>
              </a:rPr>
              <a:t>be started</a:t>
            </a:r>
            <a:r>
              <a:rPr lang="en-US" altLang="en-US" sz="2400">
                <a:latin typeface="Times New Roman" pitchFamily="18" charset="0"/>
              </a:rPr>
              <a:t>, Doctor ?                </a:t>
            </a:r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(start)</a:t>
            </a:r>
          </a:p>
          <a:p>
            <a:pPr eaLnBrk="0" hangingPunct="0"/>
            <a:r>
              <a:rPr lang="en-US" altLang="en-US" sz="2400">
                <a:latin typeface="Times New Roman" pitchFamily="18" charset="0"/>
              </a:rPr>
              <a:t>Dr. Kim:  Very soon.</a:t>
            </a:r>
          </a:p>
          <a:p>
            <a:pPr eaLnBrk="0" hangingPunct="0"/>
            <a:r>
              <a:rPr lang="en-US" altLang="en-US" sz="2400">
                <a:latin typeface="Times New Roman" pitchFamily="18" charset="0"/>
              </a:rPr>
              <a:t>Hai :         Many people want to see the time machine.</a:t>
            </a:r>
          </a:p>
          <a:p>
            <a:pPr eaLnBrk="0" hangingPunct="0"/>
            <a:r>
              <a:rPr lang="en-US" altLang="en-US" sz="2400">
                <a:latin typeface="Times New Roman" pitchFamily="18" charset="0"/>
              </a:rPr>
              <a:t>Dr. Kim:  Yes. It </a:t>
            </a:r>
            <a:r>
              <a:rPr lang="en-US" altLang="en-US" sz="2400">
                <a:solidFill>
                  <a:srgbClr val="00FF00"/>
                </a:solidFill>
                <a:latin typeface="Times New Roman" pitchFamily="18" charset="0"/>
              </a:rPr>
              <a:t>(1)</a:t>
            </a: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                              </a:t>
            </a:r>
            <a:r>
              <a:rPr lang="en-US" altLang="en-US" sz="2400">
                <a:latin typeface="Times New Roman" pitchFamily="18" charset="0"/>
              </a:rPr>
              <a:t>to the public when             </a:t>
            </a:r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(show)</a:t>
            </a:r>
          </a:p>
          <a:p>
            <a:pPr eaLnBrk="0" hangingPunct="0"/>
            <a:r>
              <a:rPr lang="en-US" altLang="en-US" sz="2400">
                <a:latin typeface="Times New Roman" pitchFamily="18" charset="0"/>
              </a:rPr>
              <a:t>                 it is finished.</a:t>
            </a:r>
          </a:p>
          <a:p>
            <a:pPr eaLnBrk="0" hangingPunct="0"/>
            <a:r>
              <a:rPr lang="en-US" altLang="en-US" sz="2400">
                <a:latin typeface="Times New Roman" pitchFamily="18" charset="0"/>
              </a:rPr>
              <a:t>Hai :        </a:t>
            </a:r>
            <a:r>
              <a:rPr lang="en-US" altLang="en-US" sz="2400">
                <a:solidFill>
                  <a:srgbClr val="00FF00"/>
                </a:solidFill>
                <a:latin typeface="Times New Roman" pitchFamily="18" charset="0"/>
              </a:rPr>
              <a:t>(2)</a:t>
            </a:r>
            <a:r>
              <a:rPr lang="en-US" altLang="en-US" sz="2400">
                <a:latin typeface="Times New Roman" pitchFamily="18" charset="0"/>
              </a:rPr>
              <a:t>          it                 by the end of the year, Doctor?      </a:t>
            </a:r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(build)</a:t>
            </a:r>
          </a:p>
          <a:p>
            <a:pPr eaLnBrk="0" hangingPunct="0"/>
            <a:r>
              <a:rPr lang="en-US" altLang="en-US" sz="2400">
                <a:latin typeface="Times New Roman" pitchFamily="18" charset="0"/>
              </a:rPr>
              <a:t>Dr. Kim:  I’m afraid not, but it </a:t>
            </a:r>
            <a:r>
              <a:rPr lang="en-US" altLang="en-US" sz="2400">
                <a:solidFill>
                  <a:srgbClr val="00FF00"/>
                </a:solidFill>
                <a:latin typeface="Times New Roman" pitchFamily="18" charset="0"/>
              </a:rPr>
              <a:t>(3)</a:t>
            </a:r>
            <a:r>
              <a:rPr lang="en-US" altLang="en-US" sz="2400">
                <a:solidFill>
                  <a:schemeClr val="hlink"/>
                </a:solidFill>
                <a:latin typeface="Times New Roman" pitchFamily="18" charset="0"/>
              </a:rPr>
              <a:t>                                </a:t>
            </a:r>
            <a:r>
              <a:rPr lang="en-US" altLang="en-US" sz="2400">
                <a:latin typeface="Times New Roman" pitchFamily="18" charset="0"/>
              </a:rPr>
              <a:t>before Tet. </a:t>
            </a:r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(finish)</a:t>
            </a:r>
          </a:p>
          <a:p>
            <a:pPr eaLnBrk="0" hangingPunct="0"/>
            <a:r>
              <a:rPr lang="en-US" altLang="en-US" sz="2400">
                <a:latin typeface="Times New Roman" pitchFamily="18" charset="0"/>
              </a:rPr>
              <a:t>Hai :        </a:t>
            </a:r>
            <a:r>
              <a:rPr lang="en-US" altLang="en-US" sz="2400">
                <a:solidFill>
                  <a:srgbClr val="00FF00"/>
                </a:solidFill>
                <a:latin typeface="Times New Roman" pitchFamily="18" charset="0"/>
              </a:rPr>
              <a:t>(4)</a:t>
            </a:r>
            <a:r>
              <a:rPr lang="en-US" altLang="en-US" sz="2400">
                <a:latin typeface="Times New Roman" pitchFamily="18" charset="0"/>
              </a:rPr>
              <a:t>          it                       by you ?                                    </a:t>
            </a:r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(make)</a:t>
            </a:r>
          </a:p>
          <a:p>
            <a:pPr eaLnBrk="0" hangingPunct="0"/>
            <a:r>
              <a:rPr lang="en-US" altLang="en-US" sz="2400">
                <a:latin typeface="Times New Roman" pitchFamily="18" charset="0"/>
              </a:rPr>
              <a:t>Dr. Kim:  No, I need you to build it . When can you start ?</a:t>
            </a:r>
          </a:p>
          <a:p>
            <a:pPr eaLnBrk="0" hangingPunct="0"/>
            <a:r>
              <a:rPr lang="en-US" altLang="en-US" sz="2400">
                <a:latin typeface="Times New Roman" pitchFamily="18" charset="0"/>
              </a:rPr>
              <a:t>Hai:         Let’s begin tomorrow.</a:t>
            </a:r>
          </a:p>
          <a:p>
            <a:pPr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0800" y="3124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 Will be shown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0" y="4953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3505200"/>
            <a:ext cx="1752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6400" y="4189413"/>
            <a:ext cx="5334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48200" y="4572000"/>
            <a:ext cx="1981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52600" y="4953000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19400" y="419100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24000" y="3810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 Will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00200" y="4572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 Will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819400" y="4572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 be made </a:t>
            </a: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152400" y="685800"/>
            <a:ext cx="8839200" cy="12954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506" name="j02139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7" name="Picture 19" descr="dais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200"/>
            <a:ext cx="914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8" name="Picture 20" descr="dais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91200"/>
            <a:ext cx="990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9" name="Picture 21" descr="dais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91200"/>
            <a:ext cx="990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0" name="Picture 22" descr="dais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91200"/>
            <a:ext cx="990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1" name="Picture 23" descr="dais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91200"/>
            <a:ext cx="990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2" name="Picture 24" descr="dais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91200"/>
            <a:ext cx="990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3" name="Picture 25" descr="dais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91200"/>
            <a:ext cx="990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4" name="Picture 26" descr="dais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91200"/>
            <a:ext cx="990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5" name="Picture 27" descr="dais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91200"/>
            <a:ext cx="990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6" name="Picture 28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638800"/>
            <a:ext cx="685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7" name="Picture 29" descr="was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751">
            <a:off x="3505200" y="56388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8" name="Picture 30" descr="was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751">
            <a:off x="7467600" y="55626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9" name="Picture 31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76400" y="5715000"/>
            <a:ext cx="685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20" name="Picture 32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2600" y="5715000"/>
            <a:ext cx="685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4116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745" fill="hold"/>
                                        <p:tgtEl>
                                          <p:spTgt spid="63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6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506"/>
                </p:tgtEl>
              </p:cMediaNode>
            </p:audio>
          </p:childTnLst>
        </p:cTn>
      </p:par>
    </p:tnLst>
    <p:bldLst>
      <p:bldP spid="27" grpId="0"/>
      <p:bldP spid="24" grpId="0"/>
      <p:bldP spid="6" grpId="0"/>
      <p:bldP spid="23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 descr="Picture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057400" y="-152400"/>
            <a:ext cx="518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UNIT 10: RECYCLING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LESSON: LANGUAGE FOCUS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" y="762000"/>
            <a:ext cx="891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3600" b="1">
                <a:latin typeface="Times New Roman" pitchFamily="18" charset="0"/>
              </a:rPr>
              <a:t>1.</a:t>
            </a:r>
            <a:r>
              <a:rPr lang="en-US" altLang="en-US" sz="4000">
                <a:latin typeface="Times New Roman" pitchFamily="18" charset="0"/>
              </a:rPr>
              <a:t> </a:t>
            </a:r>
            <a:r>
              <a:rPr lang="en-US" altLang="en-US" sz="3600" b="1" u="sng">
                <a:latin typeface="Times New Roman" pitchFamily="18" charset="0"/>
              </a:rPr>
              <a:t>Passive form in the present simple tense:</a:t>
            </a:r>
          </a:p>
        </p:txBody>
      </p:sp>
      <p:sp>
        <p:nvSpPr>
          <p:cNvPr id="64517" name="TextBox 3"/>
          <p:cNvSpPr txBox="1">
            <a:spLocks noChangeArrowheads="1"/>
          </p:cNvSpPr>
          <p:nvPr/>
        </p:nvSpPr>
        <p:spPr bwMode="auto">
          <a:xfrm>
            <a:off x="304800" y="1600200"/>
            <a:ext cx="88392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u="sng">
                <a:latin typeface="Times New Roman" pitchFamily="18" charset="0"/>
              </a:rPr>
              <a:t>2. Passive form in the future simple tense:</a:t>
            </a:r>
            <a:endParaRPr lang="en-US" altLang="en-US" sz="3200">
              <a:solidFill>
                <a:srgbClr val="FF0066"/>
              </a:solidFill>
              <a:latin typeface="Times New Roman" pitchFamily="18" charset="0"/>
            </a:endParaRPr>
          </a:p>
          <a:p>
            <a:r>
              <a:rPr lang="en-US" altLang="en-US" sz="3200" b="1">
                <a:solidFill>
                  <a:srgbClr val="FF0066"/>
                </a:solidFill>
              </a:rPr>
              <a:t> </a:t>
            </a:r>
            <a:endParaRPr lang="en-US" altLang="en-US" sz="2400">
              <a:solidFill>
                <a:srgbClr val="FF0066"/>
              </a:solidFill>
            </a:endParaRPr>
          </a:p>
          <a:p>
            <a:endParaRPr lang="en-US" altLang="en-US" sz="2400">
              <a:solidFill>
                <a:srgbClr val="FF0066"/>
              </a:solidFill>
            </a:endParaRP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04800" y="23622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u="sng">
                <a:latin typeface="Times New Roman" pitchFamily="18" charset="0"/>
              </a:rPr>
              <a:t>3. An adjective followed by an</a:t>
            </a:r>
            <a:r>
              <a:rPr lang="en-US" altLang="en-US" sz="3600" b="1" i="1" u="sng">
                <a:latin typeface="Times New Roman" pitchFamily="18" charset="0"/>
              </a:rPr>
              <a:t> infinitive</a:t>
            </a:r>
            <a:r>
              <a:rPr lang="en-US" altLang="en-US" sz="3600" b="1" u="sng">
                <a:latin typeface="Times New Roman" pitchFamily="18" charset="0"/>
              </a:rPr>
              <a:t>: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381000" y="30480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* </a:t>
            </a:r>
            <a:r>
              <a:rPr lang="en-US" altLang="en-US" sz="3200" b="1" u="sng">
                <a:solidFill>
                  <a:srgbClr val="FF0066"/>
                </a:solidFill>
                <a:latin typeface="Times New Roman" pitchFamily="18" charset="0"/>
              </a:rPr>
              <a:t>Model sentence</a:t>
            </a:r>
            <a:r>
              <a:rPr lang="en-US" altLang="en-US" sz="3200" b="1" i="1" u="sng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6390" name="TextBox 13"/>
          <p:cNvSpPr txBox="1">
            <a:spLocks noChangeArrowheads="1"/>
          </p:cNvSpPr>
          <p:nvPr/>
        </p:nvSpPr>
        <p:spPr bwMode="auto">
          <a:xfrm>
            <a:off x="0" y="43434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</a:rPr>
              <a:t>Nam:It                                  your directions.</a:t>
            </a:r>
          </a:p>
          <a:p>
            <a:r>
              <a:rPr lang="en-US" altLang="en-US" sz="3200">
                <a:latin typeface="Times New Roman" pitchFamily="18" charset="0"/>
              </a:rPr>
              <a:t>Can you start again, please?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04800" y="5867400"/>
            <a:ext cx="457200" cy="1524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990600" y="5638800"/>
            <a:ext cx="6156325" cy="604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solidFill>
                  <a:srgbClr val="FF3300"/>
                </a:solidFill>
              </a:rPr>
              <a:t>It  + be + adjective + to - infinitive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3657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</a:rPr>
              <a:t>Ba: Turn right, then left, then right and then left again.</a:t>
            </a: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1066800" y="4343400"/>
            <a:ext cx="350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FF3300"/>
                </a:solidFill>
                <a:latin typeface="Times New Roman" pitchFamily="18" charset="0"/>
              </a:rPr>
              <a:t>  is difficult to follow</a:t>
            </a:r>
          </a:p>
        </p:txBody>
      </p:sp>
    </p:spTree>
    <p:extLst>
      <p:ext uri="{BB962C8B-B14F-4D97-AF65-F5344CB8AC3E}">
        <p14:creationId xmlns:p14="http://schemas.microsoft.com/office/powerpoint/2010/main" val="33303986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2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/>
      <p:bldP spid="16390" grpId="0" build="allAtOnce"/>
      <p:bldP spid="7" grpId="0" animBg="1"/>
      <p:bldP spid="6" grpId="0" animBg="1"/>
      <p:bldP spid="11" grpId="0"/>
      <p:bldP spid="64525" grpId="0"/>
      <p:bldP spid="64525" grpId="1"/>
      <p:bldP spid="64525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 descr="Picture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733800" y="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Task 3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685800" y="487362"/>
            <a:ext cx="82248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</a:rPr>
              <a:t>Complete the dialogue. Use the words in the box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itchFamily="18" charset="0"/>
              </a:rPr>
              <a:t>.</a:t>
            </a:r>
            <a:r>
              <a:rPr lang="vi-VN" altLang="en-US" sz="2800" dirty="0" smtClean="0">
                <a:solidFill>
                  <a:srgbClr val="7030A0"/>
                </a:solidFill>
                <a:latin typeface="Times New Roman" pitchFamily="18" charset="0"/>
              </a:rPr>
              <a:t> Bài tập này các bạn áp dụng cấu trúc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BE + ADJ + TO V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70014" y="1406525"/>
            <a:ext cx="8077200" cy="955675"/>
          </a:xfrm>
          <a:prstGeom prst="rect">
            <a:avLst/>
          </a:prstGeom>
          <a:solidFill>
            <a:srgbClr val="B2B2B2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easy / understand      dangerous / go    difficult / follow         hard / believe            important / wait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1050925" y="2362200"/>
            <a:ext cx="809307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dirty="0">
                <a:latin typeface="Times New Roman" pitchFamily="18" charset="0"/>
              </a:rPr>
              <a:t>a) </a:t>
            </a:r>
            <a:r>
              <a:rPr lang="en-US" altLang="en-US" sz="2200" dirty="0">
                <a:solidFill>
                  <a:srgbClr val="00FF00"/>
                </a:solidFill>
                <a:latin typeface="Times New Roman" pitchFamily="18" charset="0"/>
              </a:rPr>
              <a:t>Ba:</a:t>
            </a:r>
            <a:r>
              <a:rPr lang="en-US" altLang="en-US" sz="2200" dirty="0">
                <a:latin typeface="Times New Roman" pitchFamily="18" charset="0"/>
              </a:rPr>
              <a:t> 		Turn right, then left, then right and then left again.</a:t>
            </a:r>
          </a:p>
          <a:p>
            <a:r>
              <a:rPr lang="en-US" altLang="en-US" sz="2200" dirty="0">
                <a:latin typeface="Times New Roman" pitchFamily="18" charset="0"/>
              </a:rPr>
              <a:t>    </a:t>
            </a:r>
            <a:r>
              <a:rPr lang="en-US" altLang="en-US" sz="2200" dirty="0">
                <a:solidFill>
                  <a:srgbClr val="00FF00"/>
                </a:solidFill>
                <a:latin typeface="Times New Roman" pitchFamily="18" charset="0"/>
              </a:rPr>
              <a:t>Nam:</a:t>
            </a:r>
            <a:r>
              <a:rPr lang="en-US" altLang="en-US" sz="2200" dirty="0">
                <a:latin typeface="Times New Roman" pitchFamily="18" charset="0"/>
              </a:rPr>
              <a:t> 	It’s </a:t>
            </a:r>
            <a:r>
              <a:rPr lang="en-US" altLang="en-US" sz="2200" dirty="0">
                <a:solidFill>
                  <a:srgbClr val="0000CC"/>
                </a:solidFill>
                <a:latin typeface="Times New Roman" pitchFamily="18" charset="0"/>
              </a:rPr>
              <a:t>( 0)</a:t>
            </a:r>
            <a:r>
              <a:rPr lang="en-US" altLang="en-US" sz="2200" dirty="0">
                <a:latin typeface="Times New Roman" pitchFamily="18" charset="0"/>
              </a:rPr>
              <a:t> </a:t>
            </a:r>
            <a:r>
              <a:rPr lang="en-US" altLang="en-US" sz="2200" u="sng" dirty="0">
                <a:solidFill>
                  <a:srgbClr val="FF3300"/>
                </a:solidFill>
                <a:latin typeface="Times New Roman" pitchFamily="18" charset="0"/>
              </a:rPr>
              <a:t>difficult to follow</a:t>
            </a:r>
            <a:r>
              <a:rPr lang="en-US" altLang="en-US" sz="2200" dirty="0">
                <a:latin typeface="Times New Roman" pitchFamily="18" charset="0"/>
              </a:rPr>
              <a:t> your directions. </a:t>
            </a:r>
          </a:p>
          <a:p>
            <a:r>
              <a:rPr lang="en-US" altLang="en-US" sz="2200" dirty="0">
                <a:latin typeface="Times New Roman" pitchFamily="18" charset="0"/>
              </a:rPr>
              <a:t>		Can you start again, please?</a:t>
            </a:r>
          </a:p>
          <a:p>
            <a:r>
              <a:rPr lang="en-US" altLang="en-US" sz="2200" dirty="0">
                <a:latin typeface="Times New Roman" pitchFamily="18" charset="0"/>
              </a:rPr>
              <a:t>b) </a:t>
            </a:r>
            <a:r>
              <a:rPr lang="en-US" altLang="en-US" sz="2200" dirty="0">
                <a:solidFill>
                  <a:srgbClr val="00FF00"/>
                </a:solidFill>
                <a:latin typeface="Times New Roman" pitchFamily="18" charset="0"/>
              </a:rPr>
              <a:t>Mr. Dao:</a:t>
            </a:r>
            <a:r>
              <a:rPr lang="en-US" altLang="en-US" sz="2200" dirty="0">
                <a:latin typeface="Times New Roman" pitchFamily="18" charset="0"/>
              </a:rPr>
              <a:t>   	Can you do the exercise, </a:t>
            </a:r>
            <a:r>
              <a:rPr lang="en-US" altLang="en-US" sz="2200" dirty="0" err="1">
                <a:latin typeface="Times New Roman" pitchFamily="18" charset="0"/>
              </a:rPr>
              <a:t>Hoa</a:t>
            </a:r>
            <a:r>
              <a:rPr lang="en-US" altLang="en-US" sz="2200" dirty="0">
                <a:latin typeface="Times New Roman" pitchFamily="18" charset="0"/>
              </a:rPr>
              <a:t>?</a:t>
            </a:r>
          </a:p>
          <a:p>
            <a:r>
              <a:rPr lang="en-US" altLang="en-US" sz="2200" dirty="0">
                <a:latin typeface="Times New Roman" pitchFamily="18" charset="0"/>
              </a:rPr>
              <a:t>    </a:t>
            </a:r>
            <a:r>
              <a:rPr lang="en-US" altLang="en-US" sz="2200" dirty="0" err="1">
                <a:solidFill>
                  <a:srgbClr val="00FF00"/>
                </a:solidFill>
                <a:latin typeface="Times New Roman" pitchFamily="18" charset="0"/>
              </a:rPr>
              <a:t>Hoa</a:t>
            </a:r>
            <a:r>
              <a:rPr lang="en-US" altLang="en-US" sz="2200" dirty="0">
                <a:solidFill>
                  <a:srgbClr val="00FF00"/>
                </a:solidFill>
                <a:latin typeface="Times New Roman" pitchFamily="18" charset="0"/>
              </a:rPr>
              <a:t>: 	</a:t>
            </a:r>
            <a:r>
              <a:rPr lang="en-US" altLang="en-US" sz="2200" dirty="0">
                <a:latin typeface="Times New Roman" pitchFamily="18" charset="0"/>
              </a:rPr>
              <a:t>	Yes, Mr. Dao. It’s </a:t>
            </a:r>
            <a:r>
              <a:rPr lang="en-US" altLang="en-US" sz="2200" dirty="0">
                <a:solidFill>
                  <a:srgbClr val="0000CC"/>
                </a:solidFill>
                <a:latin typeface="Times New Roman" pitchFamily="18" charset="0"/>
              </a:rPr>
              <a:t>(1)</a:t>
            </a:r>
          </a:p>
          <a:p>
            <a:r>
              <a:rPr lang="en-US" altLang="en-US" sz="2200" dirty="0">
                <a:latin typeface="Times New Roman" pitchFamily="18" charset="0"/>
              </a:rPr>
              <a:t>c) </a:t>
            </a:r>
            <a:r>
              <a:rPr lang="en-US" altLang="en-US" sz="2200" dirty="0">
                <a:solidFill>
                  <a:srgbClr val="00FF00"/>
                </a:solidFill>
                <a:latin typeface="Times New Roman" pitchFamily="18" charset="0"/>
              </a:rPr>
              <a:t>Lan:</a:t>
            </a:r>
            <a:r>
              <a:rPr lang="en-US" altLang="en-US" sz="2200" dirty="0">
                <a:latin typeface="Times New Roman" pitchFamily="18" charset="0"/>
              </a:rPr>
              <a:t> 	             In the future, mankind might live on the moon.</a:t>
            </a:r>
          </a:p>
          <a:p>
            <a:r>
              <a:rPr lang="en-US" altLang="en-US" sz="2200" dirty="0">
                <a:latin typeface="Times New Roman" pitchFamily="18" charset="0"/>
              </a:rPr>
              <a:t>    </a:t>
            </a:r>
            <a:r>
              <a:rPr lang="en-US" altLang="en-US" sz="2200" dirty="0">
                <a:solidFill>
                  <a:srgbClr val="00FF00"/>
                </a:solidFill>
                <a:latin typeface="Times New Roman" pitchFamily="18" charset="0"/>
              </a:rPr>
              <a:t>Nga:</a:t>
            </a:r>
            <a:r>
              <a:rPr lang="en-US" altLang="en-US" sz="2200" dirty="0">
                <a:latin typeface="Times New Roman" pitchFamily="18" charset="0"/>
              </a:rPr>
              <a:t> 		Really? It’s </a:t>
            </a:r>
            <a:r>
              <a:rPr lang="en-US" altLang="en-US" sz="2200" dirty="0">
                <a:solidFill>
                  <a:srgbClr val="0000CC"/>
                </a:solidFill>
                <a:latin typeface="Times New Roman" pitchFamily="18" charset="0"/>
              </a:rPr>
              <a:t>(2)</a:t>
            </a:r>
          </a:p>
          <a:p>
            <a:r>
              <a:rPr lang="en-US" altLang="en-US" sz="2200" dirty="0">
                <a:latin typeface="Times New Roman" pitchFamily="18" charset="0"/>
              </a:rPr>
              <a:t>d) </a:t>
            </a:r>
            <a:r>
              <a:rPr lang="en-US" altLang="en-US" sz="2200" dirty="0">
                <a:solidFill>
                  <a:srgbClr val="00FF00"/>
                </a:solidFill>
                <a:latin typeface="Times New Roman" pitchFamily="18" charset="0"/>
              </a:rPr>
              <a:t>Mrs. </a:t>
            </a:r>
            <a:r>
              <a:rPr lang="en-US" altLang="en-US" sz="2200" dirty="0" err="1">
                <a:solidFill>
                  <a:srgbClr val="00FF00"/>
                </a:solidFill>
                <a:latin typeface="Times New Roman" pitchFamily="18" charset="0"/>
              </a:rPr>
              <a:t>Thoa</a:t>
            </a:r>
            <a:r>
              <a:rPr lang="en-US" altLang="en-US" sz="2200" dirty="0">
                <a:solidFill>
                  <a:srgbClr val="00FF00"/>
                </a:solidFill>
                <a:latin typeface="Times New Roman" pitchFamily="18" charset="0"/>
              </a:rPr>
              <a:t>:</a:t>
            </a:r>
            <a:r>
              <a:rPr lang="en-US" altLang="en-US" sz="2200" dirty="0">
                <a:latin typeface="Times New Roman" pitchFamily="18" charset="0"/>
              </a:rPr>
              <a:t>   Stop, Tuan ! It’s </a:t>
            </a:r>
            <a:r>
              <a:rPr lang="en-US" altLang="en-US" sz="2200" dirty="0">
                <a:solidFill>
                  <a:srgbClr val="0000CC"/>
                </a:solidFill>
                <a:latin typeface="Times New Roman" pitchFamily="18" charset="0"/>
              </a:rPr>
              <a:t>(3)</a:t>
            </a:r>
            <a:r>
              <a:rPr lang="en-US" altLang="en-US" sz="2200" dirty="0">
                <a:solidFill>
                  <a:schemeClr val="hlink"/>
                </a:solidFill>
                <a:latin typeface="Times New Roman" pitchFamily="18" charset="0"/>
              </a:rPr>
              <a:t>                               </a:t>
            </a:r>
            <a:r>
              <a:rPr lang="en-US" altLang="en-US" sz="2200" dirty="0">
                <a:latin typeface="Times New Roman" pitchFamily="18" charset="0"/>
              </a:rPr>
              <a:t>near the stove.</a:t>
            </a:r>
          </a:p>
          <a:p>
            <a:r>
              <a:rPr lang="en-US" altLang="en-US" sz="2200" dirty="0">
                <a:latin typeface="Times New Roman" pitchFamily="18" charset="0"/>
              </a:rPr>
              <a:t>    </a:t>
            </a:r>
            <a:r>
              <a:rPr lang="en-US" altLang="en-US" sz="2200" dirty="0">
                <a:solidFill>
                  <a:srgbClr val="00FF00"/>
                </a:solidFill>
                <a:latin typeface="Times New Roman" pitchFamily="18" charset="0"/>
              </a:rPr>
              <a:t>Tuan :</a:t>
            </a:r>
            <a:r>
              <a:rPr lang="en-US" altLang="en-US" sz="2200" dirty="0">
                <a:latin typeface="Times New Roman" pitchFamily="18" charset="0"/>
              </a:rPr>
              <a:t> 	Sorry, Mom.</a:t>
            </a:r>
          </a:p>
          <a:p>
            <a:r>
              <a:rPr lang="en-US" altLang="en-US" sz="2200" dirty="0">
                <a:latin typeface="Times New Roman" pitchFamily="18" charset="0"/>
              </a:rPr>
              <a:t>e) </a:t>
            </a:r>
            <a:r>
              <a:rPr lang="en-US" altLang="en-US" sz="2400" dirty="0" err="1">
                <a:solidFill>
                  <a:srgbClr val="00FF00"/>
                </a:solidFill>
                <a:latin typeface="Times New Roman" pitchFamily="18" charset="0"/>
              </a:rPr>
              <a:t>Hoa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:</a:t>
            </a:r>
            <a:r>
              <a:rPr lang="en-US" altLang="en-US" sz="2400" dirty="0">
                <a:latin typeface="Times New Roman" pitchFamily="18" charset="0"/>
              </a:rPr>
              <a:t> 	Should I stir the mixture, Aunt Thanh?</a:t>
            </a:r>
          </a:p>
          <a:p>
            <a:pPr>
              <a:lnSpc>
                <a:spcPct val="150000"/>
              </a:lnSpc>
            </a:pPr>
            <a:r>
              <a:rPr lang="en-US" altLang="en-US" sz="2200" dirty="0">
                <a:latin typeface="Times New Roman" pitchFamily="18" charset="0"/>
              </a:rPr>
              <a:t>   </a:t>
            </a:r>
            <a:r>
              <a:rPr lang="en-US" altLang="en-US" sz="2200" dirty="0">
                <a:solidFill>
                  <a:srgbClr val="00FF00"/>
                </a:solidFill>
                <a:latin typeface="Times New Roman" pitchFamily="18" charset="0"/>
              </a:rPr>
              <a:t>Aunt Thanh:</a:t>
            </a:r>
            <a:r>
              <a:rPr lang="en-US" altLang="en-US" sz="2200" dirty="0">
                <a:latin typeface="Times New Roman" pitchFamily="18" charset="0"/>
              </a:rPr>
              <a:t> 	No. It’s </a:t>
            </a:r>
            <a:r>
              <a:rPr lang="en-US" altLang="en-US" sz="2200" dirty="0">
                <a:solidFill>
                  <a:srgbClr val="0000CC"/>
                </a:solidFill>
                <a:latin typeface="Times New Roman" pitchFamily="18" charset="0"/>
              </a:rPr>
              <a:t>(4)</a:t>
            </a:r>
            <a:r>
              <a:rPr lang="en-US" altLang="en-US" sz="2200" dirty="0">
                <a:solidFill>
                  <a:schemeClr val="hlink"/>
                </a:solidFill>
                <a:latin typeface="Times New Roman" pitchFamily="18" charset="0"/>
              </a:rPr>
              <a:t>                                       </a:t>
            </a:r>
            <a:r>
              <a:rPr lang="en-US" altLang="en-US" sz="2200" dirty="0">
                <a:latin typeface="Times New Roman" pitchFamily="18" charset="0"/>
              </a:rPr>
              <a:t>for five minutes.</a:t>
            </a:r>
            <a:endParaRPr lang="en-US" altLang="en-US" sz="2300" dirty="0">
              <a:latin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57800" y="3657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easy to understand.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48200" y="43434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hard to believe.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00600" y="4724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   </a:t>
            </a:r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dangerous to go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343400" y="5867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important to wait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486400" y="4038600"/>
            <a:ext cx="2286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8"/>
          <p:cNvCxnSpPr/>
          <p:nvPr/>
        </p:nvCxnSpPr>
        <p:spPr>
          <a:xfrm>
            <a:off x="4876800" y="47244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8"/>
          <p:cNvCxnSpPr/>
          <p:nvPr/>
        </p:nvCxnSpPr>
        <p:spPr>
          <a:xfrm>
            <a:off x="4572000" y="6248400"/>
            <a:ext cx="198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8"/>
          <p:cNvCxnSpPr/>
          <p:nvPr/>
        </p:nvCxnSpPr>
        <p:spPr>
          <a:xfrm>
            <a:off x="5181600" y="51054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97641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/>
      <p:bldP spid="21518" grpId="0"/>
      <p:bldP spid="21509" grpId="0" animBg="1"/>
      <p:bldP spid="21524" grpId="0"/>
      <p:bldP spid="14" grpId="0"/>
      <p:bldP spid="16" grpId="0"/>
      <p:bldP spid="18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057400" y="-152400"/>
            <a:ext cx="518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UNIT 10: RECYCLING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LESSON: LANGUAGE FOCUS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3400" y="822325"/>
            <a:ext cx="891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3600" b="1">
                <a:latin typeface="Times New Roman" pitchFamily="18" charset="0"/>
              </a:rPr>
              <a:t>1.</a:t>
            </a:r>
            <a:r>
              <a:rPr lang="en-US" altLang="en-US" sz="4000">
                <a:latin typeface="Times New Roman" pitchFamily="18" charset="0"/>
              </a:rPr>
              <a:t> </a:t>
            </a:r>
            <a:r>
              <a:rPr lang="en-US" altLang="en-US" sz="3600" b="1" u="sng">
                <a:latin typeface="Times New Roman" pitchFamily="18" charset="0"/>
              </a:rPr>
              <a:t>Passive form in the present simple tense:</a:t>
            </a:r>
          </a:p>
        </p:txBody>
      </p:sp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533400" y="1600200"/>
            <a:ext cx="88392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u="sng">
                <a:latin typeface="Times New Roman" pitchFamily="18" charset="0"/>
              </a:rPr>
              <a:t>2. Passive form in the future simple tense:</a:t>
            </a:r>
            <a:endParaRPr lang="en-US" altLang="en-US" sz="3200">
              <a:solidFill>
                <a:srgbClr val="FF0066"/>
              </a:solidFill>
              <a:latin typeface="Times New Roman" pitchFamily="18" charset="0"/>
            </a:endParaRPr>
          </a:p>
          <a:p>
            <a:r>
              <a:rPr lang="en-US" altLang="en-US" sz="3200" b="1">
                <a:solidFill>
                  <a:srgbClr val="FF0066"/>
                </a:solidFill>
              </a:rPr>
              <a:t> </a:t>
            </a:r>
            <a:endParaRPr lang="en-US" altLang="en-US" sz="2400">
              <a:solidFill>
                <a:srgbClr val="FF0066"/>
              </a:solidFill>
            </a:endParaRPr>
          </a:p>
          <a:p>
            <a:endParaRPr lang="en-US" altLang="en-US" sz="2400">
              <a:solidFill>
                <a:srgbClr val="FF0066"/>
              </a:solidFill>
            </a:endParaRP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533400" y="23622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u="sng">
                <a:latin typeface="Times New Roman" pitchFamily="18" charset="0"/>
              </a:rPr>
              <a:t>3. An adjective followed by an</a:t>
            </a:r>
            <a:r>
              <a:rPr lang="en-US" altLang="en-US" sz="3600" b="1" i="1" u="sng">
                <a:latin typeface="Times New Roman" pitchFamily="18" charset="0"/>
              </a:rPr>
              <a:t> </a:t>
            </a:r>
            <a:r>
              <a:rPr lang="en-US" altLang="en-US" sz="3600" b="1" u="sng">
                <a:latin typeface="Times New Roman" pitchFamily="18" charset="0"/>
              </a:rPr>
              <a:t>infinitive: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3400" y="304800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u="sng">
                <a:latin typeface="Times New Roman" pitchFamily="18" charset="0"/>
              </a:rPr>
              <a:t>4. An adjective followed by a noun clause: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609600" y="3810000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New words: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57200" y="4343400"/>
            <a:ext cx="4114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/>
              <a:t> </a:t>
            </a:r>
            <a:r>
              <a:rPr lang="en-US" altLang="en-US" sz="4800"/>
              <a:t>- </a:t>
            </a:r>
            <a:r>
              <a:rPr lang="en-US" altLang="en-US" sz="3600">
                <a:solidFill>
                  <a:schemeClr val="accent2"/>
                </a:solidFill>
                <a:latin typeface="Times New Roman" pitchFamily="18" charset="0"/>
              </a:rPr>
              <a:t>relieved (a):</a:t>
            </a:r>
            <a:r>
              <a:rPr lang="en-US" altLang="en-US" sz="4800">
                <a:solidFill>
                  <a:schemeClr val="accent2"/>
                </a:solidFill>
              </a:rPr>
              <a:t> </a:t>
            </a:r>
            <a:endParaRPr lang="en-US" altLang="en-US" sz="4000" i="1" u="sng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86200" y="4419600"/>
            <a:ext cx="320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/>
              <a:t> </a:t>
            </a:r>
            <a:r>
              <a:rPr lang="en-US" altLang="en-US" sz="3600">
                <a:latin typeface="Times New Roman" pitchFamily="18" charset="0"/>
              </a:rPr>
              <a:t>nhẹ nhõm</a:t>
            </a:r>
            <a:endParaRPr lang="en-US" altLang="en-US" sz="3600" i="1" u="sng">
              <a:latin typeface="Times New Roman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62000" y="4953000"/>
            <a:ext cx="2514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>
                <a:solidFill>
                  <a:schemeClr val="accent2"/>
                </a:solidFill>
                <a:latin typeface="Times New Roman" pitchFamily="18" charset="0"/>
              </a:rPr>
              <a:t>        </a:t>
            </a:r>
            <a:r>
              <a:rPr lang="en-US" alt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≠</a:t>
            </a:r>
          </a:p>
          <a:p>
            <a:r>
              <a:rPr lang="en-US" altLang="en-US" sz="3600">
                <a:solidFill>
                  <a:schemeClr val="accent2"/>
                </a:solidFill>
                <a:latin typeface="Times New Roman" pitchFamily="18" charset="0"/>
              </a:rPr>
              <a:t> worried (a)</a:t>
            </a:r>
          </a:p>
        </p:txBody>
      </p:sp>
      <p:pic>
        <p:nvPicPr>
          <p:cNvPr id="69647" name="Picture 15" descr="images_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143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buom buom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7935">
            <a:off x="7353300" y="4914900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388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9641" grpId="0"/>
      <p:bldP spid="35" grpId="0"/>
      <p:bldP spid="6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Picture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hippies peac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2057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man loo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1447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232150"/>
            <a:ext cx="86868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  </a:t>
            </a:r>
            <a:r>
              <a:rPr lang="en-US" altLang="en-US" sz="3200">
                <a:latin typeface="Times New Roman" pitchFamily="18" charset="0"/>
              </a:rPr>
              <a:t>Nam:    I passed my exam, Grandma.</a:t>
            </a:r>
          </a:p>
          <a:p>
            <a:r>
              <a:rPr lang="en-US" altLang="en-US" sz="3200">
                <a:latin typeface="Times New Roman" pitchFamily="18" charset="0"/>
              </a:rPr>
              <a:t>  </a:t>
            </a:r>
          </a:p>
          <a:p>
            <a:endParaRPr lang="en-US" altLang="en-US" sz="3200">
              <a:latin typeface="Times New Roman" pitchFamily="18" charset="0"/>
            </a:endParaRPr>
          </a:p>
          <a:p>
            <a:endParaRPr lang="en-US" altLang="en-US" sz="3200">
              <a:latin typeface="Times New Roman" pitchFamily="18" charset="0"/>
            </a:endParaRPr>
          </a:p>
          <a:p>
            <a:endParaRPr lang="en-US" altLang="en-US" sz="3200">
              <a:latin typeface="Times New Roman" pitchFamily="18" charset="0"/>
            </a:endParaRPr>
          </a:p>
          <a:p>
            <a:r>
              <a:rPr lang="en-US" altLang="en-US" sz="3200">
                <a:latin typeface="Times New Roman" pitchFamily="18" charset="0"/>
              </a:rPr>
              <a:t>  Grandma:  </a:t>
            </a:r>
            <a:r>
              <a:rPr lang="en-US" altLang="en-US" sz="3200">
                <a:solidFill>
                  <a:srgbClr val="FF0066"/>
                </a:solidFill>
                <a:latin typeface="Times New Roman" pitchFamily="18" charset="0"/>
              </a:rPr>
              <a:t>Congratulations</a:t>
            </a:r>
            <a:r>
              <a:rPr lang="en-US" altLang="en-US" sz="3200">
                <a:latin typeface="Times New Roman" pitchFamily="18" charset="0"/>
              </a:rPr>
              <a:t>! </a:t>
            </a:r>
            <a:endParaRPr lang="en-US" altLang="en-US" sz="3200" i="1" u="sng">
              <a:latin typeface="Times New Roman" pitchFamily="18" charset="0"/>
            </a:endParaRPr>
          </a:p>
          <a:p>
            <a:endParaRPr lang="en-US" altLang="en-US" sz="4000" i="1" u="sng">
              <a:latin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15240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u="sng">
                <a:latin typeface="Times New Roman" pitchFamily="18" charset="0"/>
              </a:rPr>
              <a:t>4. An adjective followed by a noun clause: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1752600" y="990600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New words: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1752600" y="1676400"/>
            <a:ext cx="426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>
                <a:solidFill>
                  <a:srgbClr val="FF0066"/>
                </a:solidFill>
                <a:latin typeface="Times New Roman" pitchFamily="18" charset="0"/>
              </a:rPr>
              <a:t>- Congratulations: (n) </a:t>
            </a: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6019800" y="1905000"/>
            <a:ext cx="312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>
                <a:latin typeface="Times New Roman" pitchFamily="18" charset="0"/>
              </a:rPr>
              <a:t>Xin chúc mừng</a:t>
            </a:r>
          </a:p>
        </p:txBody>
      </p:sp>
      <p:pic>
        <p:nvPicPr>
          <p:cNvPr id="66573" name="j02153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4" name="Picture 14" descr="drum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5" name="Picture 15" descr="sa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9732">
            <a:off x="5867400" y="5486400"/>
            <a:ext cx="13176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550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6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45" fill="hold"/>
                                        <p:tgtEl>
                                          <p:spTgt spid="665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3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73"/>
                </p:tgtEl>
              </p:cMediaNode>
            </p:audio>
          </p:childTnLst>
        </p:cTn>
      </p:par>
    </p:tnLst>
    <p:bldLst>
      <p:bldP spid="6" grpId="0"/>
      <p:bldP spid="66571" grpId="0"/>
      <p:bldP spid="66571" grpId="1"/>
      <p:bldP spid="665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Picture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60960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u="sng">
                <a:latin typeface="Times New Roman" pitchFamily="18" charset="0"/>
              </a:rPr>
              <a:t>4. An adjective followed by a noun clause: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990600" y="1219200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New words: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5800" y="19812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/>
              <a:t>- </a:t>
            </a:r>
            <a:r>
              <a:rPr lang="en-US" altLang="en-US" sz="3600">
                <a:solidFill>
                  <a:schemeClr val="accent2"/>
                </a:solidFill>
                <a:latin typeface="Times New Roman" pitchFamily="18" charset="0"/>
              </a:rPr>
              <a:t>look forward to (v):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210185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>
                <a:latin typeface="Times New Roman" pitchFamily="18" charset="0"/>
              </a:rPr>
              <a:t>trông chờ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09600" y="2819400"/>
            <a:ext cx="350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 </a:t>
            </a:r>
            <a:r>
              <a:rPr lang="en-US" altLang="en-US" sz="4400"/>
              <a:t>- </a:t>
            </a:r>
            <a:r>
              <a:rPr lang="en-US" altLang="en-US" sz="3600">
                <a:solidFill>
                  <a:schemeClr val="accent2"/>
                </a:solidFill>
                <a:latin typeface="Times New Roman" pitchFamily="18" charset="0"/>
              </a:rPr>
              <a:t>confirm (v): </a:t>
            </a:r>
            <a:endParaRPr lang="en-US" altLang="en-US" sz="3600" i="1" u="sng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05200" y="294005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>
                <a:latin typeface="Times New Roman" pitchFamily="18" charset="0"/>
              </a:rPr>
              <a:t>xác nhận lại</a:t>
            </a:r>
            <a:endParaRPr lang="en-US" altLang="en-US" sz="3600" i="1" u="sng">
              <a:latin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173413" y="3810000"/>
            <a:ext cx="1855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</a:rPr>
              <a:t>Password: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62000" y="4800600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  <a:latin typeface="Times New Roman" pitchFamily="18" charset="0"/>
              </a:rPr>
              <a:t>Confirm</a:t>
            </a:r>
            <a:r>
              <a:rPr lang="en-US" altLang="en-US" sz="3200">
                <a:latin typeface="Times New Roman" pitchFamily="18" charset="0"/>
              </a:rPr>
              <a:t> your password:</a:t>
            </a:r>
            <a:r>
              <a:rPr lang="en-US" altLang="en-US" sz="2400"/>
              <a:t> </a:t>
            </a:r>
            <a:endParaRPr lang="en-US" altLang="en-US" sz="2000"/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5334000" y="3657600"/>
            <a:ext cx="2819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5334000" y="4419600"/>
            <a:ext cx="2819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410200" y="3276600"/>
            <a:ext cx="374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>
                <a:latin typeface="Times New Roman" pitchFamily="18" charset="0"/>
              </a:rPr>
              <a:t>.</a:t>
            </a:r>
          </a:p>
        </p:txBody>
      </p:sp>
      <p:sp>
        <p:nvSpPr>
          <p:cNvPr id="2" name="TextBox 42"/>
          <p:cNvSpPr txBox="1">
            <a:spLocks noChangeArrowheads="1"/>
          </p:cNvSpPr>
          <p:nvPr/>
        </p:nvSpPr>
        <p:spPr bwMode="auto">
          <a:xfrm>
            <a:off x="5867400" y="3276600"/>
            <a:ext cx="374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>
                <a:latin typeface="Times New Roman" pitchFamily="18" charset="0"/>
              </a:rPr>
              <a:t>.</a:t>
            </a:r>
          </a:p>
        </p:txBody>
      </p:sp>
      <p:sp>
        <p:nvSpPr>
          <p:cNvPr id="3" name="TextBox 42"/>
          <p:cNvSpPr txBox="1">
            <a:spLocks noChangeArrowheads="1"/>
          </p:cNvSpPr>
          <p:nvPr/>
        </p:nvSpPr>
        <p:spPr bwMode="auto">
          <a:xfrm>
            <a:off x="6324600" y="3276600"/>
            <a:ext cx="374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>
                <a:latin typeface="Times New Roman" pitchFamily="18" charset="0"/>
              </a:rPr>
              <a:t>.</a:t>
            </a:r>
          </a:p>
        </p:txBody>
      </p:sp>
      <p:sp>
        <p:nvSpPr>
          <p:cNvPr id="4" name="TextBox 42"/>
          <p:cNvSpPr txBox="1">
            <a:spLocks noChangeArrowheads="1"/>
          </p:cNvSpPr>
          <p:nvPr/>
        </p:nvSpPr>
        <p:spPr bwMode="auto">
          <a:xfrm>
            <a:off x="6705600" y="3276600"/>
            <a:ext cx="374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>
                <a:latin typeface="Times New Roman" pitchFamily="18" charset="0"/>
              </a:rPr>
              <a:t>.</a:t>
            </a:r>
          </a:p>
        </p:txBody>
      </p:sp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7162800" y="3276600"/>
            <a:ext cx="374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>
                <a:latin typeface="Times New Roman" pitchFamily="18" charset="0"/>
              </a:rPr>
              <a:t>.</a:t>
            </a:r>
          </a:p>
        </p:txBody>
      </p:sp>
      <p:sp>
        <p:nvSpPr>
          <p:cNvPr id="7" name="TextBox 42"/>
          <p:cNvSpPr txBox="1">
            <a:spLocks noChangeArrowheads="1"/>
          </p:cNvSpPr>
          <p:nvPr/>
        </p:nvSpPr>
        <p:spPr bwMode="auto">
          <a:xfrm>
            <a:off x="7620000" y="3276600"/>
            <a:ext cx="374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>
                <a:latin typeface="Times New Roman" pitchFamily="18" charset="0"/>
              </a:rPr>
              <a:t>.</a:t>
            </a:r>
          </a:p>
        </p:txBody>
      </p:sp>
      <p:sp>
        <p:nvSpPr>
          <p:cNvPr id="8" name="TextBox 42"/>
          <p:cNvSpPr txBox="1">
            <a:spLocks noChangeArrowheads="1"/>
          </p:cNvSpPr>
          <p:nvPr/>
        </p:nvSpPr>
        <p:spPr bwMode="auto">
          <a:xfrm>
            <a:off x="5410200" y="4038600"/>
            <a:ext cx="374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>
                <a:latin typeface="Times New Roman" pitchFamily="18" charset="0"/>
              </a:rPr>
              <a:t>.</a:t>
            </a:r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5867400" y="4038600"/>
            <a:ext cx="374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>
                <a:latin typeface="Times New Roman" pitchFamily="18" charset="0"/>
              </a:rPr>
              <a:t>.</a:t>
            </a:r>
          </a:p>
        </p:txBody>
      </p:sp>
      <p:sp>
        <p:nvSpPr>
          <p:cNvPr id="10" name="TextBox 42"/>
          <p:cNvSpPr txBox="1">
            <a:spLocks noChangeArrowheads="1"/>
          </p:cNvSpPr>
          <p:nvPr/>
        </p:nvSpPr>
        <p:spPr bwMode="auto">
          <a:xfrm>
            <a:off x="6324600" y="4038600"/>
            <a:ext cx="374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>
                <a:latin typeface="Times New Roman" pitchFamily="18" charset="0"/>
              </a:rPr>
              <a:t>.</a:t>
            </a:r>
          </a:p>
        </p:txBody>
      </p:sp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6705600" y="4038600"/>
            <a:ext cx="374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>
                <a:latin typeface="Times New Roman" pitchFamily="18" charset="0"/>
              </a:rPr>
              <a:t>.</a:t>
            </a: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7162800" y="4038600"/>
            <a:ext cx="374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>
                <a:latin typeface="Times New Roman" pitchFamily="18" charset="0"/>
              </a:rPr>
              <a:t>.</a:t>
            </a:r>
          </a:p>
        </p:txBody>
      </p:sp>
      <p:sp>
        <p:nvSpPr>
          <p:cNvPr id="13" name="TextBox 42"/>
          <p:cNvSpPr txBox="1">
            <a:spLocks noChangeArrowheads="1"/>
          </p:cNvSpPr>
          <p:nvPr/>
        </p:nvSpPr>
        <p:spPr bwMode="auto">
          <a:xfrm>
            <a:off x="7620000" y="4038600"/>
            <a:ext cx="374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>
                <a:latin typeface="Times New Roman" pitchFamily="18" charset="0"/>
              </a:rPr>
              <a:t>.</a:t>
            </a:r>
          </a:p>
        </p:txBody>
      </p:sp>
      <p:pic>
        <p:nvPicPr>
          <p:cNvPr id="70682" name="Picture 26" descr="Computer-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1600200" cy="135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41282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" grpId="0"/>
      <p:bldP spid="34" grpId="0"/>
      <p:bldP spid="19" grpId="0"/>
      <p:bldP spid="40" grpId="0"/>
      <p:bldP spid="41" grpId="0"/>
      <p:bldP spid="43" grpId="0"/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52400"/>
            <a:ext cx="1625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4800" y="99060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u="sng">
                <a:latin typeface="Times New Roman" pitchFamily="18" charset="0"/>
              </a:rPr>
              <a:t>4. An adjective followed by a noun clause: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609600" y="1676400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New words: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762000" y="228600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Jumbled words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1143000" y="3276600"/>
            <a:ext cx="281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chemeClr val="accent2"/>
                </a:solidFill>
                <a:latin typeface="Times New Roman" pitchFamily="18" charset="0"/>
              </a:rPr>
              <a:t>KOLO WARDFOR OT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838200" y="403860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chemeClr val="accent2"/>
                </a:solidFill>
                <a:latin typeface="Times New Roman" pitchFamily="18" charset="0"/>
              </a:rPr>
              <a:t>NIMFCRO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066800" y="4800600"/>
            <a:ext cx="281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chemeClr val="accent2"/>
                </a:solidFill>
                <a:latin typeface="Times New Roman" pitchFamily="18" charset="0"/>
              </a:rPr>
              <a:t>RGACOTINLOSNUA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838200" y="556260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chemeClr val="accent2"/>
                </a:solidFill>
                <a:latin typeface="Times New Roman" pitchFamily="18" charset="0"/>
              </a:rPr>
              <a:t>DERVELEI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4876800" y="5715000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CC3300"/>
                </a:solidFill>
                <a:latin typeface="Times New Roman" pitchFamily="18" charset="0"/>
              </a:rPr>
              <a:t>RELIEVED</a:t>
            </a:r>
          </a:p>
          <a:p>
            <a:pPr algn="ctr"/>
            <a:endParaRPr lang="en-US" altLang="en-US" sz="24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5105400" y="4800600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CC3300"/>
                </a:solidFill>
                <a:latin typeface="Times New Roman" pitchFamily="18" charset="0"/>
              </a:rPr>
              <a:t>CONGRATULATIONS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4800600" y="403860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CC3300"/>
                </a:solidFill>
                <a:latin typeface="Times New Roman" pitchFamily="18" charset="0"/>
              </a:rPr>
              <a:t>CONFIRM</a:t>
            </a: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5029200" y="3276600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CC3300"/>
                </a:solidFill>
                <a:latin typeface="Times New Roman" pitchFamily="18" charset="0"/>
              </a:rPr>
              <a:t>LOOK FORWARD TO</a:t>
            </a:r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4343400" y="3657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4343400" y="4343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4343400" y="5105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>
            <a:off x="4343400" y="5867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723" name="Picture 19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4" name="Picture 20" descr="314_mouserunn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9400" y="5715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118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1" grpId="0"/>
      <p:bldP spid="72712" grpId="0"/>
      <p:bldP spid="72713" grpId="0"/>
      <p:bldP spid="72714" grpId="0"/>
      <p:bldP spid="72715" grpId="0"/>
      <p:bldP spid="72716" grpId="0"/>
      <p:bldP spid="72717" grpId="0"/>
      <p:bldP spid="72718" grpId="0"/>
      <p:bldP spid="72719" grpId="0" animBg="1"/>
      <p:bldP spid="72720" grpId="0" animBg="1"/>
      <p:bldP spid="72721" grpId="0" animBg="1"/>
      <p:bldP spid="727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Picture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828800" y="1219200"/>
            <a:ext cx="518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UNIT 10: RECYCLING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LESSON: LANGUAGE FOCUS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209800" y="2971800"/>
            <a:ext cx="48768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KIM'S GAME</a:t>
            </a:r>
          </a:p>
        </p:txBody>
      </p:sp>
      <p:pic>
        <p:nvPicPr>
          <p:cNvPr id="9222" name="Picture 6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17684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314_mouserunn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4724400"/>
            <a:ext cx="1935163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210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 descr="Picture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22860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u="sng">
                <a:latin typeface="Times New Roman" pitchFamily="18" charset="0"/>
              </a:rPr>
              <a:t>4. An adjective followed by a noun clause: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609600" y="914400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* New words: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838200" y="152400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* Jumbled words</a:t>
            </a:r>
          </a:p>
        </p:txBody>
      </p:sp>
      <p:sp>
        <p:nvSpPr>
          <p:cNvPr id="75783" name="TextBox 5"/>
          <p:cNvSpPr txBox="1">
            <a:spLocks noChangeArrowheads="1"/>
          </p:cNvSpPr>
          <p:nvPr/>
        </p:nvSpPr>
        <p:spPr bwMode="auto">
          <a:xfrm>
            <a:off x="609600" y="2239963"/>
            <a:ext cx="3886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* Model sentence</a:t>
            </a:r>
            <a:r>
              <a:rPr lang="en-US" altLang="en-US" sz="3200" b="1" i="1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8194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latin typeface="Times New Roman" pitchFamily="18" charset="0"/>
              </a:rPr>
              <a:t>Your grandfather and I  </a:t>
            </a:r>
            <a:r>
              <a:rPr lang="en-US" altLang="en-US" sz="2800">
                <a:solidFill>
                  <a:srgbClr val="FF0066"/>
                </a:solidFill>
                <a:latin typeface="Times New Roman" pitchFamily="18" charset="0"/>
              </a:rPr>
              <a:t>are  delighted</a:t>
            </a:r>
            <a:r>
              <a:rPr lang="en-US" altLang="en-US" sz="2800">
                <a:latin typeface="Times New Roman" pitchFamily="18" charset="0"/>
              </a:rPr>
              <a:t>   that you passed your          					            English exam.</a:t>
            </a:r>
          </a:p>
        </p:txBody>
      </p:sp>
      <p:sp>
        <p:nvSpPr>
          <p:cNvPr id="25607" name="TextBox 31"/>
          <p:cNvSpPr txBox="1">
            <a:spLocks noChangeArrowheads="1"/>
          </p:cNvSpPr>
          <p:nvPr/>
        </p:nvSpPr>
        <p:spPr bwMode="auto">
          <a:xfrm>
            <a:off x="1371600" y="365760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>
                <a:solidFill>
                  <a:srgbClr val="FF0066"/>
                </a:solidFill>
                <a:latin typeface="Times New Roman" pitchFamily="18" charset="0"/>
              </a:rPr>
              <a:t>S</a:t>
            </a:r>
            <a:endParaRPr lang="en-US" altLang="en-US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5608" name="TextBox 32"/>
          <p:cNvSpPr txBox="1">
            <a:spLocks noChangeArrowheads="1"/>
          </p:cNvSpPr>
          <p:nvPr/>
        </p:nvSpPr>
        <p:spPr bwMode="auto">
          <a:xfrm>
            <a:off x="3429000" y="3657600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>
                <a:solidFill>
                  <a:srgbClr val="FF0066"/>
                </a:solidFill>
                <a:latin typeface="Times New Roman" pitchFamily="18" charset="0"/>
              </a:rPr>
              <a:t>be</a:t>
            </a:r>
            <a:endParaRPr lang="en-US" altLang="en-US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5609" name="TextBox 33"/>
          <p:cNvSpPr txBox="1">
            <a:spLocks noChangeArrowheads="1"/>
          </p:cNvSpPr>
          <p:nvPr/>
        </p:nvSpPr>
        <p:spPr bwMode="auto">
          <a:xfrm>
            <a:off x="4362450" y="3657600"/>
            <a:ext cx="74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>
                <a:solidFill>
                  <a:srgbClr val="FF0066"/>
                </a:solidFill>
                <a:latin typeface="Times New Roman" pitchFamily="18" charset="0"/>
              </a:rPr>
              <a:t>adj</a:t>
            </a:r>
            <a:endParaRPr lang="en-US" altLang="en-US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5610" name="TextBox 34"/>
          <p:cNvSpPr txBox="1">
            <a:spLocks noChangeArrowheads="1"/>
          </p:cNvSpPr>
          <p:nvPr/>
        </p:nvSpPr>
        <p:spPr bwMode="auto">
          <a:xfrm>
            <a:off x="5791200" y="365760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>
                <a:solidFill>
                  <a:srgbClr val="FF0066"/>
                </a:solidFill>
                <a:latin typeface="Times New Roman" pitchFamily="18" charset="0"/>
              </a:rPr>
              <a:t>noun clause</a:t>
            </a:r>
            <a:endParaRPr lang="en-US" altLang="en-US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" name="Right Arrow 36"/>
          <p:cNvSpPr/>
          <p:nvPr/>
        </p:nvSpPr>
        <p:spPr>
          <a:xfrm>
            <a:off x="457200" y="5181600"/>
            <a:ext cx="457200" cy="1524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1219200" y="5029200"/>
            <a:ext cx="6175375" cy="666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>
                <a:solidFill>
                  <a:srgbClr val="FF3300"/>
                </a:solidFill>
                <a:latin typeface="Times New Roman" pitchFamily="18" charset="0"/>
              </a:rPr>
              <a:t>S + be + adjective + noun clause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2667794" y="3580606"/>
            <a:ext cx="152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3"/>
          <p:cNvCxnSpPr/>
          <p:nvPr/>
        </p:nvCxnSpPr>
        <p:spPr>
          <a:xfrm rot="5400000">
            <a:off x="4799807" y="3580606"/>
            <a:ext cx="1524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3"/>
          <p:cNvCxnSpPr/>
          <p:nvPr/>
        </p:nvCxnSpPr>
        <p:spPr>
          <a:xfrm rot="5400000">
            <a:off x="3275807" y="3580606"/>
            <a:ext cx="1524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5749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  <p:bldP spid="7" grpId="0"/>
      <p:bldP spid="25607" grpId="0"/>
      <p:bldP spid="25608" grpId="0"/>
      <p:bldP spid="25609" grpId="0"/>
      <p:bldP spid="25610" grpId="0"/>
      <p:bldP spid="2" grpId="0" animBg="1"/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 descr="Picture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16"/>
          <p:cNvSpPr txBox="1">
            <a:spLocks noChangeArrowheads="1"/>
          </p:cNvSpPr>
          <p:nvPr/>
        </p:nvSpPr>
        <p:spPr bwMode="auto">
          <a:xfrm>
            <a:off x="3429000" y="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Task 4</a:t>
            </a:r>
          </a:p>
        </p:txBody>
      </p:sp>
      <p:sp>
        <p:nvSpPr>
          <p:cNvPr id="76804" name="Text Box 17"/>
          <p:cNvSpPr txBox="1">
            <a:spLocks noChangeArrowheads="1"/>
          </p:cNvSpPr>
          <p:nvPr/>
        </p:nvSpPr>
        <p:spPr bwMode="auto">
          <a:xfrm>
            <a:off x="0" y="457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solidFill>
                  <a:schemeClr val="hlink"/>
                </a:solidFill>
                <a:latin typeface="Times New Roman" pitchFamily="18" charset="0"/>
              </a:rPr>
              <a:t>   Complete the letter. Use the correct forms of the verb be and the adjectives in the box.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152400" y="1524000"/>
            <a:ext cx="8839200" cy="5286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happy	   delighted	   certain        relieve       sure       afraid</a:t>
            </a: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altLang="en-US" sz="2200">
              <a:latin typeface=".VnTime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200">
              <a:latin typeface=".VnTime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20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Times New Roman" pitchFamily="18" charset="0"/>
              </a:rPr>
              <a:t>Dear Nam,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Times New Roman" pitchFamily="18" charset="0"/>
              </a:rPr>
              <a:t>Your grandfather and I </a:t>
            </a:r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(0)</a:t>
            </a:r>
            <a:r>
              <a:rPr lang="en-US" altLang="en-US" sz="220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altLang="en-US" sz="2200" u="sng">
                <a:solidFill>
                  <a:srgbClr val="FF3300"/>
                </a:solidFill>
                <a:latin typeface="Times New Roman" pitchFamily="18" charset="0"/>
              </a:rPr>
              <a:t>are delighted</a:t>
            </a:r>
            <a:r>
              <a:rPr lang="en-US" altLang="en-US" sz="2200">
                <a:latin typeface="Times New Roman" pitchFamily="18" charset="0"/>
              </a:rPr>
              <a:t>  that you passed your English exam. Congratulations!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Times New Roman" pitchFamily="18" charset="0"/>
              </a:rPr>
              <a:t>Aunt Mai </a:t>
            </a:r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(1)__________ </a:t>
            </a:r>
            <a:r>
              <a:rPr lang="en-US" altLang="en-US" sz="2200">
                <a:latin typeface="Times New Roman" pitchFamily="18" charset="0"/>
              </a:rPr>
              <a:t>that you remembered her birthday last week. She told me you gave her a beautiful scarf.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Times New Roman" pitchFamily="18" charset="0"/>
              </a:rPr>
              <a:t>I </a:t>
            </a:r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(2) _________</a:t>
            </a:r>
            <a:r>
              <a:rPr lang="en-US" altLang="en-US" sz="2200">
                <a:latin typeface="Times New Roman" pitchFamily="18" charset="0"/>
              </a:rPr>
              <a:t>     that your </a:t>
            </a:r>
            <a:r>
              <a:rPr lang="en-US" altLang="en-US" sz="2100">
                <a:latin typeface="Times New Roman" pitchFamily="18" charset="0"/>
              </a:rPr>
              <a:t>mother</a:t>
            </a:r>
            <a:r>
              <a:rPr lang="en-US" altLang="en-US" sz="2200">
                <a:latin typeface="Times New Roman" pitchFamily="18" charset="0"/>
              </a:rPr>
              <a:t> is </a:t>
            </a:r>
            <a:r>
              <a:rPr lang="en-US" altLang="en-US" sz="2100">
                <a:latin typeface="Times New Roman" pitchFamily="18" charset="0"/>
              </a:rPr>
              <a:t>feeling better. Please </a:t>
            </a:r>
            <a:r>
              <a:rPr lang="en-US" altLang="en-US" sz="2200">
                <a:latin typeface="Times New Roman" pitchFamily="18" charset="0"/>
              </a:rPr>
              <a:t>give her </a:t>
            </a:r>
            <a:r>
              <a:rPr lang="en-US" altLang="en-US" sz="2100">
                <a:latin typeface="Times New Roman" pitchFamily="18" charset="0"/>
              </a:rPr>
              <a:t>my</a:t>
            </a:r>
            <a:r>
              <a:rPr lang="en-US" altLang="en-US" sz="2200">
                <a:latin typeface="Times New Roman" pitchFamily="18" charset="0"/>
              </a:rPr>
              <a:t> love.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Times New Roman" pitchFamily="18" charset="0"/>
              </a:rPr>
              <a:t>We’re looking forward to seeing you in June. However, grandfather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(3)    ______</a:t>
            </a:r>
            <a:r>
              <a:rPr lang="en-US" altLang="en-US" sz="2200">
                <a:latin typeface="Times New Roman" pitchFamily="18" charset="0"/>
              </a:rPr>
              <a:t>     that the day is wrong. </a:t>
            </a:r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(4)___</a:t>
            </a:r>
            <a:r>
              <a:rPr lang="en-US" altLang="en-US" sz="2200">
                <a:latin typeface="Times New Roman" pitchFamily="18" charset="0"/>
              </a:rPr>
              <a:t>  you  </a:t>
            </a:r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____</a:t>
            </a:r>
            <a:r>
              <a:rPr lang="en-US" altLang="en-US" sz="2200">
                <a:latin typeface="Times New Roman" pitchFamily="18" charset="0"/>
              </a:rPr>
              <a:t>  that you are arriving on Saturday 20</a:t>
            </a:r>
            <a:r>
              <a:rPr lang="en-US" altLang="en-US" sz="2200" baseline="30000">
                <a:latin typeface="Times New Roman" pitchFamily="18" charset="0"/>
              </a:rPr>
              <a:t>th</a:t>
            </a:r>
            <a:r>
              <a:rPr lang="en-US" altLang="en-US" sz="2200">
                <a:latin typeface="Times New Roman" pitchFamily="18" charset="0"/>
              </a:rPr>
              <a:t> 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Times New Roman" pitchFamily="18" charset="0"/>
              </a:rPr>
              <a:t>I </a:t>
            </a:r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(5)   ________</a:t>
            </a:r>
            <a:r>
              <a:rPr lang="en-US" altLang="en-US" sz="2200">
                <a:latin typeface="Times New Roman" pitchFamily="18" charset="0"/>
              </a:rPr>
              <a:t>    that there are no trains from Ha Noi on Saturday.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Times New Roman" pitchFamily="18" charset="0"/>
              </a:rPr>
              <a:t>Write soon and confirm your arrival date and time.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Times New Roman" pitchFamily="18" charset="0"/>
              </a:rPr>
              <a:t>Love,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Times New Roman" pitchFamily="18" charset="0"/>
              </a:rPr>
              <a:t>Grandma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3306763"/>
            <a:ext cx="1447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was happy</a:t>
            </a:r>
            <a:r>
              <a:rPr lang="en-US" altLang="en-US" sz="2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" y="3992563"/>
            <a:ext cx="1981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am relieved</a:t>
            </a:r>
            <a:r>
              <a:rPr lang="en-US" altLang="en-US" sz="2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4754563"/>
            <a:ext cx="1524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is afraid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48200" y="4754563"/>
            <a:ext cx="6032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Are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41988" y="4754563"/>
            <a:ext cx="811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sure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9600" y="5440363"/>
            <a:ext cx="1511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</a:rPr>
              <a:t>am certain</a:t>
            </a:r>
            <a:r>
              <a:rPr lang="en-US" altLang="en-US" sz="220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76813" name="j02171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6" name="Picture 16" descr="ag00218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9588">
            <a:off x="1482725" y="1873250"/>
            <a:ext cx="9112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7" name="Picture 17" descr="ag00218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9588">
            <a:off x="2701925" y="3073400"/>
            <a:ext cx="5889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8" name="Picture 18" descr="ag00218_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9588">
            <a:off x="2057400" y="3886200"/>
            <a:ext cx="33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9" name="Picture 19" descr="ag00218_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9588">
            <a:off x="1600200" y="4724400"/>
            <a:ext cx="33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20" name="Picture 20" descr="ag00218_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9588">
            <a:off x="5029200" y="4648200"/>
            <a:ext cx="33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21" name="Picture 21" descr="ag00218_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9588">
            <a:off x="6248400" y="4648200"/>
            <a:ext cx="33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22" name="Picture 22" descr="ag00218_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9588">
            <a:off x="1828800" y="5334000"/>
            <a:ext cx="33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158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6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745" fill="hold"/>
                                        <p:tgtEl>
                                          <p:spTgt spid="768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13"/>
                  </p:tgtEl>
                </p:cond>
              </p:nextCondLst>
            </p:seq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13"/>
                </p:tgtEl>
              </p:cMediaNode>
            </p:audio>
          </p:childTnLst>
        </p:cTn>
      </p:par>
    </p:tnLst>
    <p:bldLst>
      <p:bldP spid="22546" grpId="0" animBg="1"/>
      <p:bldP spid="26626" grpId="0" build="p"/>
      <p:bldP spid="9" grpId="0"/>
      <p:bldP spid="11" grpId="0"/>
      <p:bldP spid="12" grpId="0"/>
      <p:bldP spid="13" grpId="0"/>
      <p:bldP spid="15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" descr="C:\Documents and Settings\vantanh\My Documents\My Pictures\2008_11_17-Carr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0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3"/>
          <p:cNvSpPr txBox="1">
            <a:spLocks noChangeArrowheads="1"/>
          </p:cNvSpPr>
          <p:nvPr/>
        </p:nvSpPr>
        <p:spPr bwMode="auto">
          <a:xfrm>
            <a:off x="1828800" y="3048000"/>
            <a:ext cx="5238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</a:rPr>
              <a:t>Cut the carrots </a:t>
            </a:r>
            <a:r>
              <a:rPr lang="en-US" altLang="en-US" sz="2800">
                <a:latin typeface="Times New Roman" pitchFamily="18" charset="0"/>
              </a:rPr>
              <a:t>into small flowers.</a:t>
            </a:r>
          </a:p>
        </p:txBody>
      </p:sp>
      <p:sp>
        <p:nvSpPr>
          <p:cNvPr id="27654" name="TextBox 36"/>
          <p:cNvSpPr txBox="1">
            <a:spLocks noChangeArrowheads="1"/>
          </p:cNvSpPr>
          <p:nvPr/>
        </p:nvSpPr>
        <p:spPr bwMode="auto">
          <a:xfrm>
            <a:off x="1524000" y="3581400"/>
            <a:ext cx="5837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The carrots are cut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</a:rPr>
              <a:t>into small flowers.</a:t>
            </a: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914400" y="38100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Callout 12"/>
          <p:cNvSpPr>
            <a:spLocks noChangeArrowheads="1"/>
          </p:cNvSpPr>
          <p:nvPr/>
        </p:nvSpPr>
        <p:spPr bwMode="auto">
          <a:xfrm>
            <a:off x="2819400" y="4114800"/>
            <a:ext cx="6172200" cy="1828800"/>
          </a:xfrm>
          <a:prstGeom prst="cloudCallout">
            <a:avLst>
              <a:gd name="adj1" fmla="val -64815"/>
              <a:gd name="adj2" fmla="val 1736"/>
            </a:avLst>
          </a:prstGeom>
          <a:solidFill>
            <a:srgbClr val="F2F2F2"/>
          </a:solidFill>
          <a:ln w="25400" algn="ctr">
            <a:solidFill>
              <a:srgbClr val="B05C05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>
                <a:latin typeface="Times New Roman" pitchFamily="18" charset="0"/>
              </a:rPr>
              <a:t>I </a:t>
            </a:r>
            <a:r>
              <a:rPr lang="en-US" altLang="en-US" sz="3600" b="1">
                <a:latin typeface="Times New Roman" pitchFamily="18" charset="0"/>
              </a:rPr>
              <a:t>will build a robot</a:t>
            </a:r>
            <a:r>
              <a:rPr lang="en-US" altLang="en-US" sz="3600">
                <a:latin typeface="Times New Roman" pitchFamily="18" charset="0"/>
              </a:rPr>
              <a:t> next year</a:t>
            </a:r>
            <a:r>
              <a:rPr lang="en-US" altLang="en-US" sz="40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77832" name="WordArt 8"/>
          <p:cNvSpPr>
            <a:spLocks noChangeArrowheads="1" noChangeShapeType="1" noTextEdit="1"/>
          </p:cNvSpPr>
          <p:nvPr/>
        </p:nvSpPr>
        <p:spPr bwMode="auto">
          <a:xfrm>
            <a:off x="47244" y="2057400"/>
            <a:ext cx="59436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1.</a:t>
            </a:r>
            <a:r>
              <a:rPr lang="vi-VN" sz="2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CHUYỂN SANG CÂU BỊ ĐỘNG NHÉ</a:t>
            </a:r>
            <a:endParaRPr lang="en-US" sz="2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7833" name="WordArt 9"/>
          <p:cNvSpPr>
            <a:spLocks noChangeArrowheads="1" noChangeShapeType="1" noTextEdit="1"/>
          </p:cNvSpPr>
          <p:nvPr/>
        </p:nvSpPr>
        <p:spPr bwMode="auto">
          <a:xfrm>
            <a:off x="1828800" y="3886200"/>
            <a:ext cx="533400" cy="949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2.</a:t>
            </a:r>
          </a:p>
        </p:txBody>
      </p:sp>
      <p:sp>
        <p:nvSpPr>
          <p:cNvPr id="77834" name="AutoShape 10"/>
          <p:cNvSpPr>
            <a:spLocks noChangeArrowheads="1"/>
          </p:cNvSpPr>
          <p:nvPr/>
        </p:nvSpPr>
        <p:spPr bwMode="auto">
          <a:xfrm>
            <a:off x="2286000" y="62484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819400" y="6019800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A robot will be built</a:t>
            </a:r>
            <a:r>
              <a:rPr lang="en-US" altLang="en-US" sz="3200">
                <a:latin typeface="Times New Roman" pitchFamily="18" charset="0"/>
              </a:rPr>
              <a:t> next year.</a:t>
            </a:r>
          </a:p>
        </p:txBody>
      </p:sp>
      <p:pic>
        <p:nvPicPr>
          <p:cNvPr id="77837" name="Picture 13" descr="36_31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62400"/>
            <a:ext cx="1219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5397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77829" grpId="0" animBg="1"/>
      <p:bldP spid="13" grpId="0" animBg="1"/>
      <p:bldP spid="77832" grpId="0" animBg="1"/>
      <p:bldP spid="77833" grpId="0" animBg="1"/>
      <p:bldP spid="778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719328" y="262382"/>
            <a:ext cx="5452872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3.</a:t>
            </a:r>
            <a:r>
              <a:rPr lang="vi-VN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ÁP DỤNG CẤU TRÚC BE + ADJ + TO  V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645664" y="1119187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dangerous / go near a dog.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1981200" y="21336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It’s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dangerous to go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 near a dog.</a:t>
            </a:r>
          </a:p>
        </p:txBody>
      </p:sp>
      <p:pic>
        <p:nvPicPr>
          <p:cNvPr id="27652" name="Picture 2" descr="cho 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2362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 descr="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1981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WordArt 7"/>
          <p:cNvSpPr>
            <a:spLocks noChangeArrowheads="1" noChangeShapeType="1" noTextEdit="1"/>
          </p:cNvSpPr>
          <p:nvPr/>
        </p:nvSpPr>
        <p:spPr bwMode="auto">
          <a:xfrm>
            <a:off x="2514600" y="3276600"/>
            <a:ext cx="6858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4.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1524000" y="3505200"/>
            <a:ext cx="7620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i="1">
                <a:solidFill>
                  <a:srgbClr val="FF0000"/>
                </a:solidFill>
                <a:latin typeface="Times New Roman" pitchFamily="18" charset="0"/>
              </a:rPr>
              <a:t>Choose the correct answer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ctr"/>
            <a:endParaRPr lang="en-US" altLang="en-US" sz="280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altLang="en-US" sz="2800">
                <a:latin typeface="Times New Roman" pitchFamily="18" charset="0"/>
              </a:rPr>
              <a:t>The boy is very ________ that everyone likes him.</a:t>
            </a:r>
          </a:p>
          <a:p>
            <a:pPr algn="ctr"/>
            <a:r>
              <a:rPr lang="en-US" altLang="en-US" sz="2800">
                <a:solidFill>
                  <a:srgbClr val="FF0066"/>
                </a:solidFill>
                <a:latin typeface="Times New Roman" pitchFamily="18" charset="0"/>
              </a:rPr>
              <a:t>A. Love   B. lovely    C. loving   D. to love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4114800" y="457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</a:rPr>
              <a:t>lovely</a:t>
            </a:r>
          </a:p>
        </p:txBody>
      </p:sp>
      <p:pic>
        <p:nvPicPr>
          <p:cNvPr id="78858" name="Picture 10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9" name="Picture 11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0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1" name="Picture 13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2" name="Picture 14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3" name="Picture 15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4" name="Picture 16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5" name="Picture 17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6" name="Picture 18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7" name="Picture 19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9" name="Picture 21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70" name="Picture 2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71" name="AutoShape 23"/>
          <p:cNvSpPr>
            <a:spLocks noChangeArrowheads="1"/>
          </p:cNvSpPr>
          <p:nvPr/>
        </p:nvSpPr>
        <p:spPr bwMode="auto">
          <a:xfrm>
            <a:off x="3810000" y="16002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537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  <p:bldP spid="27655" grpId="0"/>
      <p:bldP spid="27656" grpId="0"/>
      <p:bldP spid="78855" grpId="0" animBg="1"/>
      <p:bldP spid="78856" grpId="0"/>
      <p:bldP spid="78857" grpId="0"/>
      <p:bldP spid="7887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8" name="Picture 10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9" name="Picture 1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0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1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2" name="Picture 14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3" name="Picture 15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4" name="Picture 16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5" name="Picture 17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6" name="Picture 18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7" name="Picture 19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9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70" name="Picture 2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76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FF0000"/>
                </a:solidFill>
                <a:latin typeface="+mj-lt"/>
              </a:rPr>
              <a:t>BÀI TẬP CÂU BỊ ĐỘNG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533400"/>
            <a:ext cx="8458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People grow rice in many countries in the world.</a:t>
            </a:r>
          </a:p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-&gt; Rice ______________________________________</a:t>
            </a:r>
          </a:p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Graham Bell invented the telephone many years ago.</a:t>
            </a:r>
          </a:p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-&gt; The telephone ______________________________</a:t>
            </a:r>
          </a:p>
          <a:p>
            <a:r>
              <a:rPr lang="vi-VN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Lan practices English every day.</a:t>
            </a:r>
          </a:p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-&gt; English ____________________________________</a:t>
            </a:r>
          </a:p>
          <a:p>
            <a:r>
              <a:rPr lang="vi-V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They will take the garbage out of the city.</a:t>
            </a:r>
          </a:p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-&gt; The garbage _____________________________</a:t>
            </a:r>
          </a:p>
          <a:p>
            <a:r>
              <a:rPr lang="vi-V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Mary sent me this letter two days ago.</a:t>
            </a:r>
          </a:p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-&gt; I _________________________________________</a:t>
            </a:r>
          </a:p>
          <a:p>
            <a:r>
              <a:rPr lang="vi-V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People make compost from vegetables.</a:t>
            </a:r>
          </a:p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-&gt; Compost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____________________________________</a:t>
            </a:r>
            <a:endParaRPr lang="vi-VN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They clean the floor every morning.</a:t>
            </a:r>
          </a:p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-&gt; The floor ____________________________________</a:t>
            </a:r>
          </a:p>
          <a:p>
            <a:r>
              <a:rPr lang="vi-V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8.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We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planted many trees in the school garden.</a:t>
            </a:r>
          </a:p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-&gt; Many trees _________________________________</a:t>
            </a:r>
          </a:p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vi-V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9.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Lan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bought some comic books for her brother .</a:t>
            </a:r>
          </a:p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-&gt; Some comic books ..........................................................</a:t>
            </a:r>
          </a:p>
          <a:p>
            <a:r>
              <a:rPr lang="vi-VN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My sister received a letter yesterday .</a:t>
            </a:r>
          </a:p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-&gt; A letter ............................................................................</a:t>
            </a:r>
          </a:p>
          <a:p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29352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 descr="Picture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295400" y="2209800"/>
            <a:ext cx="6934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Homework: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 Learn by heart all newwords</a:t>
            </a:r>
          </a:p>
        </p:txBody>
      </p:sp>
    </p:spTree>
    <p:extLst>
      <p:ext uri="{BB962C8B-B14F-4D97-AF65-F5344CB8AC3E}">
        <p14:creationId xmlns:p14="http://schemas.microsoft.com/office/powerpoint/2010/main" val="16191409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TeacherDay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9" name="WordArt 9"/>
          <p:cNvSpPr>
            <a:spLocks noChangeArrowheads="1" noChangeShapeType="1" noTextEdit="1"/>
          </p:cNvSpPr>
          <p:nvPr/>
        </p:nvSpPr>
        <p:spPr bwMode="auto">
          <a:xfrm rot="-167067">
            <a:off x="2309078" y="649375"/>
            <a:ext cx="4800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67067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GOODBYE !</a:t>
            </a:r>
          </a:p>
        </p:txBody>
      </p:sp>
      <p:pic>
        <p:nvPicPr>
          <p:cNvPr id="81931" name="Beethoven's Symphony No. 9 (Scherzo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65689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742" fill="hold"/>
                                        <p:tgtEl>
                                          <p:spTgt spid="819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1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31"/>
                </p:tgtEl>
              </p:cMediaNode>
            </p:audio>
          </p:childTnLst>
        </p:cTn>
      </p:par>
    </p:tnLst>
    <p:bldLst>
      <p:bldP spid="819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 descr="2399541907_bcd451bf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819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ce21783d8097d3afec793ab30bf46c3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4724400"/>
            <a:ext cx="3124200" cy="2133600"/>
          </a:xfrm>
          <a:noFill/>
        </p:spPr>
      </p:pic>
      <p:pic>
        <p:nvPicPr>
          <p:cNvPr id="15364" name="Picture 15" descr="871b50ac60f912ef9f72b5f4c1c144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3124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7" descr="home decor 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819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6" descr="4cb197b0635c23542804c497e483ab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55153118-thaohp101114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"/>
            <a:ext cx="3124200" cy="2438400"/>
          </a:xfrm>
          <a:noFill/>
        </p:spPr>
      </p:pic>
      <p:pic>
        <p:nvPicPr>
          <p:cNvPr id="15368" name="Picture 6" descr="1556954015_c94442bfdd_o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14600"/>
            <a:ext cx="3200400" cy="2209800"/>
          </a:xfrm>
          <a:noFill/>
        </p:spPr>
      </p:pic>
      <p:pic>
        <p:nvPicPr>
          <p:cNvPr id="15369" name="Picture 12" descr="tui0810011_anh1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24400"/>
            <a:ext cx="3200400" cy="2133600"/>
          </a:xfrm>
          <a:noFill/>
        </p:spPr>
      </p:pic>
      <p:pic>
        <p:nvPicPr>
          <p:cNvPr id="1537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3124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26433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 descr="2399541907_bcd451bf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00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9" descr="ce21783d8097d3afec793ab30bf46c3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4724400"/>
            <a:ext cx="3276600" cy="2133600"/>
          </a:xfrm>
          <a:noFill/>
        </p:spPr>
      </p:pic>
      <p:pic>
        <p:nvPicPr>
          <p:cNvPr id="17412" name="Picture 15" descr="871b50ac60f912ef9f72b5f4c1c144c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276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7" descr="home decor 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6" descr="4cb197b0635c23542804c497e483aba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55153118-thaohp101114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48000" cy="2438400"/>
          </a:xfrm>
          <a:noFill/>
        </p:spPr>
      </p:pic>
      <p:pic>
        <p:nvPicPr>
          <p:cNvPr id="17416" name="Picture 6" descr="1556954015_c94442bfdd_o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14600"/>
            <a:ext cx="3048000" cy="1828800"/>
          </a:xfrm>
          <a:noFill/>
        </p:spPr>
      </p:pic>
      <p:pic>
        <p:nvPicPr>
          <p:cNvPr id="17417" name="Picture 12" descr="tui0810011_anh1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24400"/>
            <a:ext cx="2667000" cy="1600200"/>
          </a:xfrm>
          <a:noFill/>
        </p:spPr>
      </p:pic>
      <p:pic>
        <p:nvPicPr>
          <p:cNvPr id="1741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276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20" name="TextBox 11"/>
          <p:cNvSpPr txBox="1">
            <a:spLocks noChangeArrowheads="1"/>
          </p:cNvSpPr>
          <p:nvPr/>
        </p:nvSpPr>
        <p:spPr bwMode="auto">
          <a:xfrm>
            <a:off x="3124200" y="1981200"/>
            <a:ext cx="32004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0000"/>
                </a:solidFill>
              </a:rPr>
              <a:t>cans</a:t>
            </a:r>
          </a:p>
        </p:txBody>
      </p:sp>
      <p:sp>
        <p:nvSpPr>
          <p:cNvPr id="17421" name="TextBox 12"/>
          <p:cNvSpPr txBox="1">
            <a:spLocks noChangeArrowheads="1"/>
          </p:cNvSpPr>
          <p:nvPr/>
        </p:nvSpPr>
        <p:spPr bwMode="auto">
          <a:xfrm>
            <a:off x="0" y="1981200"/>
            <a:ext cx="31242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0000"/>
                </a:solidFill>
              </a:rPr>
              <a:t>chair</a:t>
            </a:r>
          </a:p>
        </p:txBody>
      </p:sp>
      <p:sp>
        <p:nvSpPr>
          <p:cNvPr id="17422" name="TextBox 13"/>
          <p:cNvSpPr txBox="1">
            <a:spLocks noChangeArrowheads="1"/>
          </p:cNvSpPr>
          <p:nvPr/>
        </p:nvSpPr>
        <p:spPr bwMode="auto">
          <a:xfrm>
            <a:off x="6324600" y="1981200"/>
            <a:ext cx="28194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0000"/>
                </a:solidFill>
              </a:rPr>
              <a:t>couch/sofa</a:t>
            </a:r>
          </a:p>
        </p:txBody>
      </p:sp>
      <p:sp>
        <p:nvSpPr>
          <p:cNvPr id="17423" name="TextBox 14"/>
          <p:cNvSpPr txBox="1">
            <a:spLocks noChangeArrowheads="1"/>
          </p:cNvSpPr>
          <p:nvPr/>
        </p:nvSpPr>
        <p:spPr bwMode="auto">
          <a:xfrm>
            <a:off x="6324600" y="4267200"/>
            <a:ext cx="28194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0000"/>
                </a:solidFill>
              </a:rPr>
              <a:t>bottles</a:t>
            </a:r>
          </a:p>
        </p:txBody>
      </p:sp>
      <p:sp>
        <p:nvSpPr>
          <p:cNvPr id="17424" name="TextBox 15"/>
          <p:cNvSpPr txBox="1">
            <a:spLocks noChangeArrowheads="1"/>
          </p:cNvSpPr>
          <p:nvPr/>
        </p:nvSpPr>
        <p:spPr bwMode="auto">
          <a:xfrm>
            <a:off x="3048000" y="4267200"/>
            <a:ext cx="32766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0000"/>
                </a:solidFill>
              </a:rPr>
              <a:t>table</a:t>
            </a:r>
          </a:p>
        </p:txBody>
      </p:sp>
      <p:sp>
        <p:nvSpPr>
          <p:cNvPr id="17425" name="TextBox 16"/>
          <p:cNvSpPr txBox="1">
            <a:spLocks noChangeArrowheads="1"/>
          </p:cNvSpPr>
          <p:nvPr/>
        </p:nvSpPr>
        <p:spPr bwMode="auto">
          <a:xfrm>
            <a:off x="0" y="4267200"/>
            <a:ext cx="30480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0000"/>
                </a:solidFill>
              </a:rPr>
              <a:t>shoes</a:t>
            </a:r>
          </a:p>
        </p:txBody>
      </p:sp>
      <p:sp>
        <p:nvSpPr>
          <p:cNvPr id="17426" name="TextBox 17"/>
          <p:cNvSpPr txBox="1">
            <a:spLocks noChangeArrowheads="1"/>
          </p:cNvSpPr>
          <p:nvPr/>
        </p:nvSpPr>
        <p:spPr bwMode="auto">
          <a:xfrm>
            <a:off x="2971800" y="6324600"/>
            <a:ext cx="31242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0000"/>
                </a:solidFill>
              </a:rPr>
              <a:t>sandals</a:t>
            </a:r>
          </a:p>
        </p:txBody>
      </p:sp>
      <p:sp>
        <p:nvSpPr>
          <p:cNvPr id="17427" name="TextBox 18"/>
          <p:cNvSpPr txBox="1">
            <a:spLocks noChangeArrowheads="1"/>
          </p:cNvSpPr>
          <p:nvPr/>
        </p:nvSpPr>
        <p:spPr bwMode="auto">
          <a:xfrm>
            <a:off x="0" y="6324600"/>
            <a:ext cx="29718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0000"/>
                </a:solidFill>
              </a:rPr>
              <a:t>bag</a:t>
            </a:r>
          </a:p>
        </p:txBody>
      </p:sp>
      <p:sp>
        <p:nvSpPr>
          <p:cNvPr id="17428" name="TextBox 19"/>
          <p:cNvSpPr txBox="1">
            <a:spLocks noChangeArrowheads="1"/>
          </p:cNvSpPr>
          <p:nvPr/>
        </p:nvSpPr>
        <p:spPr bwMode="auto">
          <a:xfrm>
            <a:off x="6096000" y="6324600"/>
            <a:ext cx="30480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0000"/>
                </a:solidFill>
              </a:rPr>
              <a:t>vegetable matter</a:t>
            </a:r>
          </a:p>
        </p:txBody>
      </p:sp>
      <p:pic>
        <p:nvPicPr>
          <p:cNvPr id="17431" name="j02119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0594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4745" fill="hold"/>
                                        <p:tgtEl>
                                          <p:spTgt spid="174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1"/>
                  </p:tgtEl>
                </p:cond>
              </p:nextCondLst>
            </p:seq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1"/>
                </p:tgtEl>
              </p:cMediaNode>
            </p:audio>
          </p:childTnLst>
        </p:cTn>
      </p:par>
    </p:tnLst>
    <p:bldLst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5791200"/>
            <a:ext cx="762000" cy="762000"/>
          </a:xfrm>
          <a:prstGeom prst="actionButtonHom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04800" y="2286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CC0000"/>
                </a:solidFill>
                <a:latin typeface="Times New Roman" pitchFamily="18" charset="0"/>
              </a:rPr>
              <a:t>QUESTIONS AND ANSWERS:</a:t>
            </a:r>
          </a:p>
        </p:txBody>
      </p:sp>
      <p:pic>
        <p:nvPicPr>
          <p:cNvPr id="23556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3481">
            <a:off x="266700" y="1485900"/>
            <a:ext cx="1447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314_mouserunn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968" flipH="1">
            <a:off x="1219200" y="36576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828800" y="1371600"/>
            <a:ext cx="3505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en-US" altLang="en-US" sz="3200" b="1" i="1">
                <a:solidFill>
                  <a:schemeClr val="tx2"/>
                </a:solidFill>
                <a:latin typeface="Times New Roman" pitchFamily="18" charset="0"/>
              </a:rPr>
              <a:t>What do people do </a:t>
            </a:r>
          </a:p>
          <a:p>
            <a:pPr algn="ctr"/>
            <a:r>
              <a:rPr lang="en-US" altLang="en-US" sz="3200" b="1" i="1">
                <a:solidFill>
                  <a:schemeClr val="tx2"/>
                </a:solidFill>
                <a:latin typeface="Times New Roman" pitchFamily="18" charset="0"/>
              </a:rPr>
              <a:t>with empty cans ?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124200" y="4267200"/>
            <a:ext cx="548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i="1">
                <a:latin typeface="Times New Roman" pitchFamily="18" charset="0"/>
              </a:rPr>
              <a:t>People bring the cans back for recycling.</a:t>
            </a:r>
          </a:p>
        </p:txBody>
      </p:sp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47565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8" grpId="0"/>
      <p:bldP spid="235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200" y="3048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CC0000"/>
                </a:solidFill>
                <a:latin typeface="Times New Roman" pitchFamily="18" charset="0"/>
              </a:rPr>
              <a:t>QUESTIONS AND ANSWERS:</a:t>
            </a:r>
          </a:p>
        </p:txBody>
      </p:sp>
      <p:pic>
        <p:nvPicPr>
          <p:cNvPr id="20484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1645">
            <a:off x="419100" y="1866900"/>
            <a:ext cx="1447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752600" y="1600200"/>
            <a:ext cx="396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</a:rPr>
              <a:t>2. What do they do </a:t>
            </a:r>
          </a:p>
          <a:p>
            <a:pPr algn="ctr"/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</a:rPr>
              <a:t>with car tires ?</a:t>
            </a:r>
            <a:r>
              <a:rPr lang="en-US" altLang="en-US" sz="3200" i="1">
                <a:latin typeface="Times New Roman" pitchFamily="18" charset="0"/>
              </a:rPr>
              <a:t> </a:t>
            </a:r>
          </a:p>
        </p:txBody>
      </p:sp>
      <p:pic>
        <p:nvPicPr>
          <p:cNvPr id="20486" name="Picture 6" descr="314_mouserunni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968" flipH="1">
            <a:off x="1295400" y="3810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200400" y="4343400"/>
            <a:ext cx="541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</a:rPr>
              <a:t>They make shoes or sandals </a:t>
            </a:r>
          </a:p>
          <a:p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</a:rPr>
              <a:t>from car tires.</a:t>
            </a:r>
          </a:p>
        </p:txBody>
      </p:sp>
      <p:pic>
        <p:nvPicPr>
          <p:cNvPr id="20488" name="Picture 8" descr="DSCN3332_res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505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11844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Picture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3048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CC0000"/>
                </a:solidFill>
                <a:latin typeface="Times New Roman" pitchFamily="18" charset="0"/>
              </a:rPr>
              <a:t>QUESTIONS AND ANSWERS:</a:t>
            </a:r>
          </a:p>
        </p:txBody>
      </p:sp>
      <p:pic>
        <p:nvPicPr>
          <p:cNvPr id="21508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1645">
            <a:off x="152400" y="1447800"/>
            <a:ext cx="1447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314_mouserunn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968" flipH="1">
            <a:off x="1524000" y="32766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676400" y="2057400"/>
            <a:ext cx="3886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i="1">
                <a:solidFill>
                  <a:srgbClr val="008000"/>
                </a:solidFill>
                <a:latin typeface="Times New Roman" pitchFamily="18" charset="0"/>
              </a:rPr>
              <a:t>3. What do they do </a:t>
            </a:r>
          </a:p>
          <a:p>
            <a:pPr algn="ctr"/>
            <a:r>
              <a:rPr lang="en-US" altLang="en-US" sz="3200" b="1" i="1">
                <a:solidFill>
                  <a:srgbClr val="008000"/>
                </a:solidFill>
                <a:latin typeface="Times New Roman" pitchFamily="18" charset="0"/>
              </a:rPr>
              <a:t>with empty bottles?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733800" y="3810000"/>
            <a:ext cx="37734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i="1">
                <a:solidFill>
                  <a:srgbClr val="006600"/>
                </a:solidFill>
                <a:latin typeface="Times New Roman" pitchFamily="18" charset="0"/>
              </a:rPr>
              <a:t>They clean and refill </a:t>
            </a:r>
          </a:p>
          <a:p>
            <a:r>
              <a:rPr lang="en-US" altLang="en-US" sz="3200" b="1" i="1">
                <a:solidFill>
                  <a:srgbClr val="006600"/>
                </a:solidFill>
                <a:latin typeface="Times New Roman" pitchFamily="18" charset="0"/>
              </a:rPr>
              <a:t>the empty bottles.</a:t>
            </a:r>
          </a:p>
        </p:txBody>
      </p:sp>
      <p:pic>
        <p:nvPicPr>
          <p:cNvPr id="21512" name="Picture 4" descr="Old bottle- Green is by Coca-Co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3124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9961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Picture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57200" y="3048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CC0000"/>
                </a:solidFill>
                <a:latin typeface="Times New Roman" pitchFamily="18" charset="0"/>
              </a:rPr>
              <a:t>QUESTIONS AND ANSWERS:</a:t>
            </a:r>
          </a:p>
        </p:txBody>
      </p:sp>
      <p:pic>
        <p:nvPicPr>
          <p:cNvPr id="19460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1645">
            <a:off x="152400" y="1447800"/>
            <a:ext cx="1447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828800" y="1066800"/>
            <a:ext cx="693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i="1">
                <a:solidFill>
                  <a:schemeClr val="tx2"/>
                </a:solidFill>
                <a:latin typeface="Times New Roman" pitchFamily="18" charset="0"/>
              </a:rPr>
              <a:t>1. What do people do with empty cans ?</a:t>
            </a:r>
          </a:p>
        </p:txBody>
      </p:sp>
      <p:pic>
        <p:nvPicPr>
          <p:cNvPr id="19462" name="Picture 6" descr="314_mouserunn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968" flipH="1">
            <a:off x="685800" y="3124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752600" y="1600200"/>
            <a:ext cx="624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</a:rPr>
              <a:t>2. What do they do with car tires ?</a:t>
            </a:r>
            <a:r>
              <a:rPr lang="en-US" altLang="en-US" sz="3200" i="1">
                <a:latin typeface="Times New Roman" pitchFamily="18" charset="0"/>
              </a:rPr>
              <a:t> 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752600" y="2286000"/>
            <a:ext cx="6781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i="1">
                <a:solidFill>
                  <a:srgbClr val="008000"/>
                </a:solidFill>
                <a:latin typeface="Times New Roman" pitchFamily="18" charset="0"/>
              </a:rPr>
              <a:t>3. What do they do with empty bottles?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2438400" y="2971800"/>
            <a:ext cx="6705600" cy="3581400"/>
          </a:xfrm>
          <a:prstGeom prst="wedgeEllipseCallout">
            <a:avLst>
              <a:gd name="adj1" fmla="val -54259"/>
              <a:gd name="adj2" fmla="val -352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en-US" altLang="en-US" sz="3200">
                <a:latin typeface="Times New Roman" pitchFamily="18" charset="0"/>
              </a:rPr>
              <a:t>People bring the cans back for recycling.</a:t>
            </a:r>
          </a:p>
          <a:p>
            <a:pPr algn="ctr">
              <a:buFontTx/>
              <a:buAutoNum type="arabicPeriod"/>
            </a:pP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</a:rPr>
              <a:t>They make shoes or sandals from car tires.</a:t>
            </a:r>
          </a:p>
          <a:p>
            <a:pPr algn="ctr">
              <a:buFontTx/>
              <a:buAutoNum type="arabicPeriod"/>
            </a:pPr>
            <a:r>
              <a:rPr lang="en-US" altLang="en-US" sz="3200">
                <a:solidFill>
                  <a:srgbClr val="006600"/>
                </a:solidFill>
                <a:latin typeface="Times New Roman" pitchFamily="18" charset="0"/>
              </a:rPr>
              <a:t>They clean and refill the empty bottles.</a:t>
            </a:r>
          </a:p>
        </p:txBody>
      </p:sp>
    </p:spTree>
    <p:extLst>
      <p:ext uri="{BB962C8B-B14F-4D97-AF65-F5344CB8AC3E}">
        <p14:creationId xmlns:p14="http://schemas.microsoft.com/office/powerpoint/2010/main" val="8010127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6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1722</Words>
  <Application>Microsoft Office PowerPoint</Application>
  <PresentationFormat>On-screen Show (4:3)</PresentationFormat>
  <Paragraphs>359</Paragraphs>
  <Slides>36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3</cp:revision>
  <dcterms:created xsi:type="dcterms:W3CDTF">2021-02-03T12:23:30Z</dcterms:created>
  <dcterms:modified xsi:type="dcterms:W3CDTF">2021-02-03T12:48:01Z</dcterms:modified>
</cp:coreProperties>
</file>